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65" r:id="rId3"/>
    <p:sldId id="266" r:id="rId4"/>
    <p:sldId id="268" r:id="rId5"/>
    <p:sldId id="269" r:id="rId6"/>
    <p:sldId id="271" r:id="rId7"/>
    <p:sldId id="273" r:id="rId8"/>
    <p:sldId id="275" r:id="rId9"/>
    <p:sldId id="274" r:id="rId10"/>
    <p:sldId id="285" r:id="rId11"/>
    <p:sldId id="276" r:id="rId12"/>
    <p:sldId id="286" r:id="rId13"/>
    <p:sldId id="277" r:id="rId14"/>
    <p:sldId id="288" r:id="rId15"/>
    <p:sldId id="278" r:id="rId16"/>
    <p:sldId id="279" r:id="rId17"/>
    <p:sldId id="280" r:id="rId18"/>
    <p:sldId id="281" r:id="rId19"/>
    <p:sldId id="282" r:id="rId20"/>
    <p:sldId id="283" r:id="rId21"/>
    <p:sldId id="264" r:id="rId22"/>
    <p:sldId id="259" r:id="rId23"/>
    <p:sldId id="260" r:id="rId24"/>
    <p:sldId id="261" r:id="rId25"/>
    <p:sldId id="262" r:id="rId26"/>
    <p:sldId id="289" r:id="rId27"/>
    <p:sldId id="26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48"/>
  </p:normalViewPr>
  <p:slideViewPr>
    <p:cSldViewPr snapToGrid="0" snapToObjects="1">
      <p:cViewPr varScale="1">
        <p:scale>
          <a:sx n="113" d="100"/>
          <a:sy n="113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AD321-EA76-C548-A993-330A387909A9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C0A60-F371-B14C-88C2-D2E5398AD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60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0F3F-564D-D24D-AC07-E12E7F5DF003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2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C3E8-2FD0-4A4A-A1BB-B4F97A169307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3F4C-63B3-3841-BDA5-1219124F9930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1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BFFBE-0722-DF4E-A58C-6A9226E9550A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59EDC-BE81-C644-AB8E-A3C2B37845CE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4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B06E-468E-9540-B889-215C882A80CC}" type="datetime1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3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34955-8CDE-EF4D-9642-6CDB24732FCB}" type="datetime1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4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56208-5B37-BA4D-9442-240BC4898E6A}" type="datetime1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67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5F274-ABC6-F145-A4F1-96AB2F7C4D13}" type="datetime1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0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7B50-FA76-A04C-92C2-A20102F28FDD}" type="datetime1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47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29B19-D530-A348-8E36-E15A164D4376}" type="datetime1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5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72564-0C55-4B40-A73B-B15F74374424}" type="datetime1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F1C09-4AEE-E340-ABA8-83692010D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6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Relationship Id="rId3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166" y="570016"/>
            <a:ext cx="10699668" cy="1764290"/>
          </a:xfrm>
        </p:spPr>
        <p:txBody>
          <a:bodyPr>
            <a:noAutofit/>
          </a:bodyPr>
          <a:lstStyle/>
          <a:p>
            <a:r>
              <a:rPr lang="en-US" sz="4000" b="1" dirty="0"/>
              <a:t>Optimizing in the Dark:</a:t>
            </a:r>
            <a:br>
              <a:rPr lang="en-US" sz="4000" b="1" dirty="0"/>
            </a:br>
            <a:r>
              <a:rPr lang="en-US" sz="4000" b="1" dirty="0"/>
              <a:t>Learning an Optimal Solution Through a Simple Request </a:t>
            </a:r>
            <a:r>
              <a:rPr lang="en-US" sz="4000" b="1" dirty="0" smtClean="0"/>
              <a:t>Interface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166" y="2580759"/>
            <a:ext cx="10699668" cy="2668133"/>
          </a:xfrm>
        </p:spPr>
        <p:txBody>
          <a:bodyPr>
            <a:noAutofit/>
          </a:bodyPr>
          <a:lstStyle/>
          <a:p>
            <a:r>
              <a:rPr lang="en-US" b="1" dirty="0" smtClean="0"/>
              <a:t>Qiao Xiang</a:t>
            </a:r>
            <a:r>
              <a:rPr lang="en-US" altLang="zh-CN" baseline="30000" dirty="0" smtClean="0"/>
              <a:t>12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Haitao</a:t>
            </a:r>
            <a:r>
              <a:rPr lang="zh-CN" altLang="en-US" dirty="0" smtClean="0"/>
              <a:t> </a:t>
            </a:r>
            <a:r>
              <a:rPr lang="en-US" altLang="zh-CN" dirty="0" smtClean="0"/>
              <a:t>Yu</a:t>
            </a:r>
            <a:r>
              <a:rPr lang="en-US" altLang="zh-CN" baseline="30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James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Aspnes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Franck Le</a:t>
            </a:r>
            <a:r>
              <a:rPr lang="en-US" altLang="zh-CN" baseline="30000" dirty="0" smtClean="0"/>
              <a:t>3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Linghe</a:t>
            </a:r>
            <a:r>
              <a:rPr lang="zh-CN" altLang="en-US" dirty="0" smtClean="0"/>
              <a:t> </a:t>
            </a:r>
            <a:r>
              <a:rPr lang="en-US" altLang="zh-CN" dirty="0" smtClean="0"/>
              <a:t>Kong</a:t>
            </a:r>
            <a:r>
              <a:rPr lang="en-US" altLang="zh-CN" baseline="30000" dirty="0" smtClean="0"/>
              <a:t>4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 Y</a:t>
            </a:r>
            <a:r>
              <a:rPr lang="en-US" altLang="zh-CN" dirty="0"/>
              <a:t>. Richard </a:t>
            </a:r>
            <a:r>
              <a:rPr lang="en-US" altLang="zh-CN" dirty="0" smtClean="0"/>
              <a:t>Yang</a:t>
            </a:r>
            <a:r>
              <a:rPr lang="en-US" altLang="zh-CN" baseline="30000" dirty="0" smtClean="0"/>
              <a:t>12</a:t>
            </a:r>
          </a:p>
          <a:p>
            <a:endParaRPr lang="en-US" baseline="30000" dirty="0"/>
          </a:p>
          <a:p>
            <a:r>
              <a:rPr lang="en-US" altLang="zh-CN" baseline="30000" dirty="0" smtClean="0"/>
              <a:t>1</a:t>
            </a:r>
            <a:r>
              <a:rPr lang="en-US" altLang="zh-CN" dirty="0" smtClean="0"/>
              <a:t>Tongji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University, 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Yale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baseline="30000" dirty="0" smtClean="0"/>
              <a:t>3</a:t>
            </a:r>
            <a:r>
              <a:rPr lang="en-US" altLang="zh-CN" dirty="0" smtClean="0"/>
              <a:t>IBM </a:t>
            </a:r>
            <a:r>
              <a:rPr lang="en-US" altLang="zh-CN" dirty="0"/>
              <a:t>T.J. Watson Research </a:t>
            </a:r>
            <a:r>
              <a:rPr lang="en-US" altLang="zh-CN" dirty="0" smtClean="0"/>
              <a:t>Center,</a:t>
            </a:r>
            <a:r>
              <a:rPr lang="zh-CN" altLang="en-US" dirty="0" smtClean="0"/>
              <a:t> </a:t>
            </a:r>
            <a:r>
              <a:rPr lang="en-US" altLang="zh-CN" baseline="30000" dirty="0" smtClean="0"/>
              <a:t>4</a:t>
            </a:r>
            <a:r>
              <a:rPr lang="en-US" altLang="zh-CN" dirty="0" smtClean="0"/>
              <a:t>Shanghai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JiaoTong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University, </a:t>
            </a:r>
          </a:p>
          <a:p>
            <a:r>
              <a:rPr lang="en-US" altLang="zh-CN" dirty="0" smtClean="0"/>
              <a:t>January</a:t>
            </a:r>
            <a:r>
              <a:rPr lang="zh-CN" altLang="en-US" dirty="0" smtClean="0"/>
              <a:t> </a:t>
            </a:r>
            <a:r>
              <a:rPr lang="en-US" dirty="0" smtClean="0"/>
              <a:t>201</a:t>
            </a:r>
            <a:r>
              <a:rPr lang="en-US" altLang="zh-CN" dirty="0" smtClean="0"/>
              <a:t>9,</a:t>
            </a:r>
            <a:r>
              <a:rPr lang="zh-CN" altLang="en-US" dirty="0" smtClean="0"/>
              <a:t> </a:t>
            </a:r>
            <a:r>
              <a:rPr lang="en-US" altLang="zh-CN" dirty="0" smtClean="0"/>
              <a:t>Honolulu,</a:t>
            </a:r>
            <a:r>
              <a:rPr lang="zh-CN" altLang="en-US" dirty="0" smtClean="0"/>
              <a:t> </a:t>
            </a:r>
            <a:r>
              <a:rPr lang="en-US" altLang="zh-CN" dirty="0" smtClean="0"/>
              <a:t>AAAI'19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78" y="5349392"/>
            <a:ext cx="1252318" cy="125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762" y="5462565"/>
            <a:ext cx="1717720" cy="9662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982" y="5462565"/>
            <a:ext cx="1031778" cy="10317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484" y="5443186"/>
            <a:ext cx="1064731" cy="106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ReMEM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</p:spPr>
            <p:txBody>
              <a:bodyPr/>
              <a:lstStyle/>
              <a:p>
                <a:r>
                  <a:rPr lang="en-US" altLang="zh-CN" dirty="0" smtClean="0"/>
                  <a:t>An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charset="0"/>
                          </a:rPr>
                          <m:t>10</m:t>
                        </m:r>
                      </m:sup>
                    </m:sSup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construction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from</a:t>
                </a:r>
                <a:r>
                  <a:rPr lang="zh-CN" altLang="en-US" dirty="0" smtClean="0"/>
                  <a:t> </a:t>
                </a:r>
                <a:r>
                  <a:rPr lang="en-US" dirty="0"/>
                  <a:t>[</a:t>
                </a:r>
                <a:r>
                  <a:rPr lang="en-US" dirty="0" err="1"/>
                  <a:t>Lovasz</a:t>
                </a:r>
                <a:r>
                  <a:rPr lang="en-US" dirty="0"/>
                  <a:t>, </a:t>
                </a:r>
                <a:r>
                  <a:rPr lang="en-US" dirty="0" err="1"/>
                  <a:t>Grotschel</a:t>
                </a:r>
                <a:r>
                  <a:rPr lang="en-US" dirty="0"/>
                  <a:t>, and </a:t>
                </a:r>
                <a:r>
                  <a:rPr lang="en-US" dirty="0" err="1"/>
                  <a:t>Schrijver</a:t>
                </a:r>
                <a:r>
                  <a:rPr lang="en-US" dirty="0"/>
                  <a:t> 1993</a:t>
                </a:r>
                <a:r>
                  <a:rPr lang="en-US" dirty="0" smtClean="0"/>
                  <a:t>]</a:t>
                </a:r>
              </a:p>
              <a:p>
                <a:r>
                  <a:rPr lang="en-US" altLang="zh-CN" dirty="0"/>
                  <a:t>R</a:t>
                </a:r>
                <a:r>
                  <a:rPr lang="en-US" dirty="0" smtClean="0"/>
                  <a:t>andom </a:t>
                </a:r>
                <a:r>
                  <a:rPr lang="en-US" dirty="0"/>
                  <a:t>walk and simulated </a:t>
                </a:r>
                <a:r>
                  <a:rPr lang="en-US" dirty="0" smtClean="0"/>
                  <a:t>annealing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improve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efficiency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i="1" dirty="0" smtClean="0">
                            <a:latin typeface="Cambria Math" charset="0"/>
                          </a:rPr>
                          <m:t>4.5</m:t>
                        </m:r>
                      </m:sup>
                    </m:sSup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r>
                  <a:rPr lang="en-US" altLang="zh-CN" dirty="0" smtClean="0"/>
                  <a:t>We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expand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techniques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weak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membership/separation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oracle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equivalence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achieve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𝑂</m:t>
                    </m:r>
                    <m:r>
                      <a:rPr lang="en-US" altLang="zh-CN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charset="0"/>
                      </a:rPr>
                      <m:t>𝑛</m:t>
                    </m:r>
                    <m:r>
                      <a:rPr lang="en-US" altLang="zh-CN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err="1" smtClean="0"/>
                  <a:t>ReMEM</a:t>
                </a:r>
                <a:r>
                  <a:rPr lang="en-US" altLang="zh-CN" dirty="0" smtClean="0"/>
                  <a:t>-to-</a:t>
                </a:r>
                <a:r>
                  <a:rPr lang="en-US" altLang="zh-CN" dirty="0" err="1" smtClean="0"/>
                  <a:t>ReSEP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construction.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  <a:blipFill rotWithShape="0">
                <a:blip r:embed="rId2"/>
                <a:stretch>
                  <a:fillRect l="-100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3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ReMEM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ReSEP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 smtClean="0"/>
                  <a:t>Introduce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auxiliaries:</a:t>
                </a:r>
                <a:r>
                  <a:rPr lang="zh-CN" altLang="en-US" b="1" dirty="0" smtClean="0"/>
                  <a:t> 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charset="0"/>
                          </a:rPr>
                          <m:t>𝛼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last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point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line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charset="0"/>
                      </a:rPr>
                      <m:t>𝟎</m:t>
                    </m:r>
                    <m:r>
                      <a:rPr lang="en-US" altLang="zh-CN" i="1">
                        <a:latin typeface="Cambria Math" charset="0"/>
                      </a:rPr>
                      <m:t>→</m:t>
                    </m:r>
                    <m:acc>
                      <m:accPr>
                        <m:chr m:val="̌"/>
                        <m:ctrlPr>
                          <a:rPr lang="en-US" altLang="zh-CN" b="1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b="1" i="1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additive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inverse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Euclidean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distance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:r>
                  <a:rPr lang="en-US" altLang="zh-CN" b="1" dirty="0" smtClean="0"/>
                  <a:t>0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charset="0"/>
                          </a:rPr>
                          <m:t>𝜶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altLang="zh-CN" dirty="0" smtClean="0"/>
                  <a:t>Compute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separation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hyberplane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via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subgradient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acc>
                          <m:accPr>
                            <m:chr m:val="̌"/>
                            <m:ctrlPr>
                              <a:rPr lang="en-US" altLang="zh-CN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sub>
                    </m:sSub>
                    <m:r>
                      <a:rPr lang="en-US" altLang="zh-CN" i="1" dirty="0">
                        <a:latin typeface="Cambria Math" charset="0"/>
                      </a:rPr>
                      <m:t>(</m:t>
                    </m:r>
                    <m:r>
                      <a:rPr lang="en-US" altLang="zh-CN" b="1" i="1" dirty="0">
                        <a:latin typeface="Cambria Math" charset="0"/>
                      </a:rPr>
                      <m:t>𝟎</m:t>
                    </m:r>
                    <m:r>
                      <a:rPr lang="en-US" altLang="zh-CN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.</a:t>
                </a:r>
              </a:p>
              <a:p>
                <a:pPr lvl="1"/>
                <a:r>
                  <a:rPr lang="en-US" altLang="zh-CN" dirty="0" err="1" smtClean="0"/>
                  <a:t>Subgradient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approximation: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greedy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binary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search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via</a:t>
                </a:r>
                <a:r>
                  <a:rPr lang="zh-CN" altLang="en-US" dirty="0" smtClean="0"/>
                  <a:t> </a:t>
                </a:r>
                <a:r>
                  <a:rPr lang="en-US" altLang="zh-CN" dirty="0" err="1" smtClean="0"/>
                  <a:t>ReMEM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91838" cy="4351338"/>
              </a:xfrm>
              <a:blipFill rotWithShape="0">
                <a:blip r:embed="rId2"/>
                <a:stretch>
                  <a:fillRect l="-117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11</a:t>
            </a:fld>
            <a:endParaRPr lang="en-US"/>
          </a:p>
        </p:txBody>
      </p:sp>
      <p:cxnSp>
        <p:nvCxnSpPr>
          <p:cNvPr id="26" name="Straight Connector 25"/>
          <p:cNvCxnSpPr>
            <a:endCxn id="21" idx="4"/>
          </p:cNvCxnSpPr>
          <p:nvPr/>
        </p:nvCxnSpPr>
        <p:spPr>
          <a:xfrm flipV="1">
            <a:off x="5051002" y="4927373"/>
            <a:ext cx="2259082" cy="130700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𝜶</m:t>
                          </m:r>
                        </m:e>
                        <m:sub>
                          <m:acc>
                            <m:accPr>
                              <m:chr m:val="̌"/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465" y="5230348"/>
                <a:ext cx="160249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4542705" y="4110002"/>
            <a:ext cx="3531552" cy="2667751"/>
            <a:chOff x="4542705" y="4110002"/>
            <a:chExt cx="3531552" cy="2667751"/>
          </a:xfrm>
        </p:grpSpPr>
        <p:cxnSp>
          <p:nvCxnSpPr>
            <p:cNvPr id="8" name="Straight Arrow Connector 7"/>
            <p:cNvCxnSpPr/>
            <p:nvPr/>
          </p:nvCxnSpPr>
          <p:spPr bwMode="auto">
            <a:xfrm flipV="1">
              <a:off x="5031312" y="6234380"/>
              <a:ext cx="3042945" cy="5859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9" name="Straight Arrow Connector 8"/>
            <p:cNvCxnSpPr/>
            <p:nvPr/>
          </p:nvCxnSpPr>
          <p:spPr bwMode="auto">
            <a:xfrm flipV="1">
              <a:off x="5051002" y="4110002"/>
              <a:ext cx="0" cy="2144493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>
              <a:off x="5070694" y="4525417"/>
              <a:ext cx="1300190" cy="44996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370884" y="4975382"/>
              <a:ext cx="181900" cy="127911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7265532" y="4847799"/>
              <a:ext cx="89103" cy="79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̌"/>
                            <m:ctrlPr>
                              <a:rPr lang="en-US" altLang="zh-CN" sz="2400" b="1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002" y="4351762"/>
                  <a:ext cx="592043" cy="623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4902" r="-226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>
                            <a:latin typeface="Cambria Math" charset="0"/>
                          </a:rPr>
                          <m:t>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2705" y="6154133"/>
                  <a:ext cx="600838" cy="6236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charset="0"/>
                          </a:rPr>
                          <m:t>𝐾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479" y="5141451"/>
                  <a:ext cx="655381" cy="6236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" name="Straight Connector 33"/>
          <p:cNvCxnSpPr/>
          <p:nvPr/>
        </p:nvCxnSpPr>
        <p:spPr>
          <a:xfrm>
            <a:off x="6550978" y="4001294"/>
            <a:ext cx="966984" cy="2808696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04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ReMEM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ReSEP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323561" y="2416602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Correctness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returns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half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space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containing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but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not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with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probably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1−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561" y="2416602"/>
                <a:ext cx="9287702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984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23561" y="3973513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If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∉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Algorithm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1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constructs </a:t>
                </a:r>
                <a:r>
                  <a:rPr lang="en-US" altLang="zh-CN" sz="2400" dirty="0" err="1" smtClean="0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through an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𝑛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  calls on </a:t>
                </a:r>
                <a:r>
                  <a:rPr lang="en-US" altLang="zh-CN" sz="2400" dirty="0" err="1" smtClean="0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561" y="3973513"/>
                <a:ext cx="9287702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984" t="-13971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568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ReSEP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ReOPT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A</a:t>
                </a:r>
                <a:r>
                  <a:rPr lang="en-US" dirty="0" smtClean="0"/>
                  <a:t> </a:t>
                </a:r>
                <a:r>
                  <a:rPr lang="en-US" dirty="0"/>
                  <a:t>binary search strategy </a:t>
                </a:r>
                <a:r>
                  <a:rPr lang="en-US" altLang="zh-CN" dirty="0" smtClean="0"/>
                  <a:t>to</a:t>
                </a:r>
                <a:r>
                  <a:rPr lang="en-US" dirty="0" smtClean="0"/>
                  <a:t> find the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largest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b="1" i="1" dirty="0">
                        <a:latin typeface="Cambria Math" charset="0"/>
                      </a:rPr>
                      <m:t>𝒙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smtClean="0"/>
                  <a:t>feasible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𝐾</m:t>
                    </m:r>
                  </m:oMath>
                </a14:m>
                <a:endParaRPr lang="en-US" dirty="0" smtClean="0"/>
              </a:p>
              <a:p>
                <a:r>
                  <a:rPr lang="en-US" altLang="zh-CN" dirty="0" smtClean="0"/>
                  <a:t>Each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iteration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solves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feasibility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problem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ellipsoid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method</a:t>
                </a: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altLang="zh-CN" dirty="0" smtClean="0"/>
                  <a:t>Modular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design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also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supports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usage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other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cutting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plane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methods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000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𝑛𝑒𝑥𝑡</m:t>
                          </m:r>
                        </m:sub>
                      </m:sSub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000" b="1" i="1" dirty="0" err="1">
                          <a:solidFill>
                            <a:schemeClr val="tx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0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000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000" b="1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62" y="2800261"/>
                <a:ext cx="6096000" cy="10156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b="1" dirty="0" smtClean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An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 smtClean="0">
                    <a:solidFill>
                      <a:schemeClr val="bg1"/>
                    </a:solidFill>
                  </a:rPr>
                  <a:t>ReOPT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oracle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can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be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constructed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in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 smtClean="0">
                    <a:solidFill>
                      <a:schemeClr val="bg1"/>
                    </a:solidFill>
                  </a:rPr>
                  <a:t>ReSEP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5340145"/>
                <a:ext cx="92877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84" t="-5882" r="-32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70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Putting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14</a:t>
            </a:fld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3226743" y="3750182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927886" y="3702908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36965" y="3823626"/>
            <a:ext cx="192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Reservation Vector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1308955" y="4498335"/>
            <a:ext cx="3587336" cy="754936"/>
          </a:xfrm>
          <a:prstGeom prst="rect">
            <a:avLst/>
          </a:prstGeom>
          <a:solidFill>
            <a:schemeClr val="accent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Network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Resource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Reservation</a:t>
            </a:r>
            <a:r>
              <a:rPr lang="zh-CN" altLang="en-US" sz="2400" b="1" dirty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Module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321442" y="1764183"/>
            <a:ext cx="3574849" cy="739336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ARO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Controller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2186" y="26017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/>
              <a:t>Reservation </a:t>
            </a:r>
            <a:endParaRPr lang="en-US" altLang="zh-CN" b="1" smtClean="0"/>
          </a:p>
          <a:p>
            <a:pPr algn="ctr"/>
            <a:r>
              <a:rPr lang="en-US" altLang="zh-CN" b="1" dirty="0" smtClean="0"/>
              <a:t>Vector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2811746" y="2530473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Inferred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pPr algn="ctr"/>
            <a:r>
              <a:rPr lang="en-US" altLang="zh-CN" b="1" dirty="0" smtClean="0"/>
              <a:t>Search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Space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1321442" y="3319457"/>
            <a:ext cx="3587335" cy="432842"/>
          </a:xfrm>
          <a:prstGeom prst="rect">
            <a:avLst/>
          </a:prstGeom>
          <a:solidFill>
            <a:schemeClr val="accent6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</a:rPr>
              <a:t>ARO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Scout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310599" y="3940651"/>
            <a:ext cx="1760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Success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Failure</a:t>
            </a:r>
            <a:endParaRPr lang="en-US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023474" y="2505536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3254897" y="2499890"/>
            <a:ext cx="4599" cy="795427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746131" y="1786761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745756" y="3188788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745754" y="4536513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298896" y="2580399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/>
              <a:t>Reservation </a:t>
            </a:r>
          </a:p>
          <a:p>
            <a:pPr algn="ctr"/>
            <a:r>
              <a:rPr lang="en-US" altLang="zh-CN" b="1" dirty="0" smtClean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8399989" y="2481621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Yes /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pPr algn="ctr"/>
            <a:r>
              <a:rPr lang="en-US" altLang="zh-CN" b="1" dirty="0" smtClean="0"/>
              <a:t>Separation Half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8399989" y="2511741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604311" y="2511809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234912" y="3921618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Reservation </a:t>
            </a:r>
          </a:p>
          <a:p>
            <a:pPr algn="ctr"/>
            <a:r>
              <a:rPr lang="en-US" altLang="zh-CN" b="1" dirty="0" smtClean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014692" y="4026484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Yes /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8367116" y="3928125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8600910" y="3928124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5" idx="1"/>
          </p:cNvCxnSpPr>
          <p:nvPr/>
        </p:nvCxnSpPr>
        <p:spPr>
          <a:xfrm>
            <a:off x="4896291" y="2156429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4908777" y="3558456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896291" y="4898381"/>
            <a:ext cx="1849840" cy="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Correctness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Efficiency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: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Given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a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set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flows,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 smtClean="0">
                    <a:solidFill>
                      <a:schemeClr val="bg1"/>
                    </a:solidFill>
                  </a:rPr>
                  <a:t>BoxOpt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finds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resource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reservation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by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𝑂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zh-CN" altLang="en-US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i="1" dirty="0" err="1" smtClean="0">
                        <a:solidFill>
                          <a:schemeClr val="bg1"/>
                        </a:solidFill>
                        <a:latin typeface="Cambria Math" charset="0"/>
                      </a:rPr>
                      <m:t>𝑙𝑜𝑔𝑅</m:t>
                    </m:r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calls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on</a:t>
                </a:r>
                <a:r>
                  <a:rPr lang="zh-CN" altLang="en-US" sz="24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 err="1" smtClean="0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400" dirty="0" smtClean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955" y="5699626"/>
                <a:ext cx="9287702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1051" t="-13971" r="-854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43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71" grpId="0"/>
      <p:bldP spid="72" grpId="0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Topology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federation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(LHCONE)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62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institutes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hundreds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elements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(i.e.,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switches/routers)</a:t>
            </a:r>
          </a:p>
          <a:p>
            <a:r>
              <a:rPr lang="en-US" altLang="zh-CN" b="1" dirty="0" smtClean="0"/>
              <a:t>Traffic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48-hour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reservation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LHCONE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716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reservation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requests</a:t>
            </a:r>
          </a:p>
          <a:p>
            <a:pPr lvl="1"/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7.</a:t>
            </a:r>
          </a:p>
          <a:p>
            <a:r>
              <a:rPr lang="en-US" altLang="zh-CN" b="1" dirty="0" smtClean="0"/>
              <a:t>Users'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objective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function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maximal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maximal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weighted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throughput</a:t>
            </a:r>
          </a:p>
          <a:p>
            <a:r>
              <a:rPr lang="en-US" altLang="zh-CN" b="1" dirty="0" smtClean="0"/>
              <a:t>Metrics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correctness,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BoxOpt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Correctness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BoxOpt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28950"/>
            <a:ext cx="10020300" cy="1243013"/>
          </a:xfrm>
          <a:solidFill>
            <a:schemeClr val="accent6"/>
          </a:solidFill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In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all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716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requests,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BoxOpt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computes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the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same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optimal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resource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reservations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computed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by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CPLEX,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i.e.,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BoxOpt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achieves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100%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correctness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ratio.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Efficiency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Scalability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BoxOpt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25" y="1952625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2081212"/>
            <a:ext cx="3941545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9675" y="5302804"/>
            <a:ext cx="4637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CDF of the communication latency of </a:t>
            </a:r>
            <a:r>
              <a:rPr lang="en-US" dirty="0" err="1" smtClean="0"/>
              <a:t>BoxOpt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29425" y="5153025"/>
            <a:ext cx="39523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Communication latency of </a:t>
            </a:r>
            <a:r>
              <a:rPr lang="en-US" dirty="0" err="1"/>
              <a:t>BoxOpt</a:t>
            </a:r>
            <a:r>
              <a:rPr lang="en-US" dirty="0"/>
              <a:t> with different sizes of </a:t>
            </a:r>
            <a:r>
              <a:rPr lang="en-US" dirty="0" smtClean="0"/>
              <a:t>request</a:t>
            </a:r>
            <a:r>
              <a:rPr lang="en-US" dirty="0"/>
              <a:t>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799356"/>
            <a:ext cx="10020300" cy="746461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F</a:t>
            </a:r>
            <a:r>
              <a:rPr lang="en-US" sz="2400" dirty="0">
                <a:solidFill>
                  <a:schemeClr val="bg1"/>
                </a:solidFill>
              </a:rPr>
              <a:t>or 95% of requests, </a:t>
            </a:r>
            <a:r>
              <a:rPr lang="en-US" sz="2400" dirty="0" err="1">
                <a:solidFill>
                  <a:schemeClr val="bg1"/>
                </a:solidFill>
              </a:rPr>
              <a:t>BoxOpt</a:t>
            </a:r>
            <a:r>
              <a:rPr lang="en-US" sz="2400" dirty="0">
                <a:solidFill>
                  <a:schemeClr val="bg1"/>
                </a:solidFill>
              </a:rPr>
              <a:t> learns the optimal 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reservation within 13 seconds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(assuming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user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NYC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in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LA)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657350" y="2279867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14625" y="2301357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7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Efficiency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Breakdown: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ReMEM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ReSEP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5" y="1993901"/>
            <a:ext cx="38404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99" y="1993901"/>
            <a:ext cx="3992078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039" y="5383210"/>
            <a:ext cx="423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CDF of the number of </a:t>
            </a:r>
            <a:r>
              <a:rPr lang="en-US" dirty="0" err="1" smtClean="0"/>
              <a:t>Re</a:t>
            </a:r>
            <a:r>
              <a:rPr lang="en-US" altLang="zh-CN" dirty="0" err="1" smtClean="0"/>
              <a:t>MEM</a:t>
            </a:r>
            <a:r>
              <a:rPr lang="en-US" dirty="0" smtClean="0"/>
              <a:t> invocations.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28269" y="5244710"/>
            <a:ext cx="427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 smtClean="0"/>
              <a:t>Re</a:t>
            </a:r>
            <a:r>
              <a:rPr lang="en-US" altLang="zh-CN" dirty="0" err="1" smtClean="0"/>
              <a:t>MEM</a:t>
            </a:r>
            <a:r>
              <a:rPr lang="en-US" dirty="0" smtClean="0"/>
              <a:t> </a:t>
            </a:r>
            <a:r>
              <a:rPr lang="en-US" dirty="0"/>
              <a:t>invocations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98602"/>
            <a:ext cx="10020300" cy="547215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In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BoxOpt</a:t>
            </a:r>
            <a:r>
              <a:rPr lang="en-US" altLang="zh-CN" sz="2400" dirty="0" smtClean="0">
                <a:solidFill>
                  <a:schemeClr val="bg1"/>
                </a:solidFill>
              </a:rPr>
              <a:t>,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95</a:t>
            </a:r>
            <a:r>
              <a:rPr lang="en-US" sz="2400" dirty="0">
                <a:solidFill>
                  <a:schemeClr val="bg1"/>
                </a:solidFill>
              </a:rPr>
              <a:t>% of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ReSEP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can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be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constructed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within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less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than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30k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ReMEM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calls.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457324" y="2222715"/>
            <a:ext cx="1057275" cy="2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28887" y="2215629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Efficiency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Breakdown: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ReSEP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ReOPT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50" y="2051050"/>
            <a:ext cx="4199467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8" y="2051050"/>
            <a:ext cx="4025766" cy="3200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00039" y="5383210"/>
            <a:ext cx="4064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CDF of the number of </a:t>
            </a:r>
            <a:r>
              <a:rPr lang="en-US" dirty="0" err="1" smtClean="0"/>
              <a:t>Re</a:t>
            </a:r>
            <a:r>
              <a:rPr lang="en-US" altLang="zh-CN" dirty="0" err="1" smtClean="0"/>
              <a:t>SEP</a:t>
            </a:r>
            <a:r>
              <a:rPr lang="en-US" dirty="0" smtClean="0"/>
              <a:t> invocations.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28269" y="5244710"/>
            <a:ext cx="4271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 smtClean="0"/>
              <a:t>Re</a:t>
            </a:r>
            <a:r>
              <a:rPr lang="en-US" altLang="zh-CN" dirty="0" err="1" smtClean="0"/>
              <a:t>SEP</a:t>
            </a:r>
            <a:r>
              <a:rPr lang="en-US" dirty="0" smtClean="0"/>
              <a:t> </a:t>
            </a:r>
            <a:r>
              <a:rPr lang="en-US" dirty="0"/>
              <a:t>invocations with different sizes of request.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998602"/>
            <a:ext cx="10020300" cy="547215"/>
          </a:xfrm>
          <a:prstGeom prst="rect">
            <a:avLst/>
          </a:prstGeom>
          <a:solidFill>
            <a:schemeClr val="accent6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In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BoxOpt</a:t>
            </a:r>
            <a:r>
              <a:rPr lang="en-US" altLang="zh-CN" sz="2400" dirty="0" smtClean="0">
                <a:solidFill>
                  <a:schemeClr val="bg1"/>
                </a:solidFill>
              </a:rPr>
              <a:t>,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95</a:t>
            </a:r>
            <a:r>
              <a:rPr lang="en-US" sz="2400" dirty="0">
                <a:solidFill>
                  <a:schemeClr val="bg1"/>
                </a:solidFill>
              </a:rPr>
              <a:t>% of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ReOPT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can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be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constructed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within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less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than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200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ReSEP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calls.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14460" y="2258493"/>
            <a:ext cx="1514483" cy="708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928943" y="2272781"/>
            <a:ext cx="0" cy="2427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41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Tale</a:t>
            </a:r>
            <a:r>
              <a:rPr lang="zh-CN" altLang="en-US" dirty="0" smtClean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3046"/>
            <a:ext cx="1975965" cy="2239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519" y="3253046"/>
            <a:ext cx="1351411" cy="240796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085975" y="1690688"/>
            <a:ext cx="4010025" cy="1263474"/>
          </a:xfrm>
          <a:prstGeom prst="wedgeEllipseCallout">
            <a:avLst>
              <a:gd name="adj1" fmla="val -47736"/>
              <a:gd name="adj2" fmla="val 83489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Ask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for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wish.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I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can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tell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you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if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I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can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give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it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to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you.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6477057" y="1690688"/>
            <a:ext cx="3852806" cy="1263474"/>
          </a:xfrm>
          <a:prstGeom prst="wedgeEllipseCallout">
            <a:avLst>
              <a:gd name="adj1" fmla="val 38679"/>
              <a:gd name="adj2" fmla="val 87492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What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is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the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BEST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wish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he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can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give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me?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3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reservation</a:t>
            </a:r>
            <a:r>
              <a:rPr lang="en-US" dirty="0" smtClean="0"/>
              <a:t> </a:t>
            </a:r>
            <a:r>
              <a:rPr lang="en-US" dirty="0"/>
              <a:t>systems </a:t>
            </a:r>
            <a:r>
              <a:rPr lang="en-US" dirty="0" smtClean="0"/>
              <a:t>are </a:t>
            </a:r>
            <a:r>
              <a:rPr lang="en-US" dirty="0"/>
              <a:t>inefficient for the user to find the optimal resource </a:t>
            </a:r>
            <a:r>
              <a:rPr lang="en-US" dirty="0" smtClean="0"/>
              <a:t>reservation</a:t>
            </a:r>
          </a:p>
          <a:p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proposals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network/user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private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endParaRPr lang="en-US" altLang="zh-CN" dirty="0"/>
          </a:p>
          <a:p>
            <a:r>
              <a:rPr lang="en-US" altLang="zh-CN" dirty="0" err="1" smtClean="0"/>
              <a:t>BoxOpt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working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dirty="0"/>
              <a:t>that automatically</a:t>
            </a:r>
            <a:r>
              <a:rPr lang="zh-CN" altLang="en-US" dirty="0"/>
              <a:t> </a:t>
            </a:r>
            <a:r>
              <a:rPr lang="en-US" dirty="0"/>
              <a:t>learns the optimal</a:t>
            </a:r>
            <a:r>
              <a:rPr lang="zh-CN" altLang="en-US" dirty="0"/>
              <a:t> </a:t>
            </a:r>
            <a:r>
              <a:rPr lang="en-US" dirty="0"/>
              <a:t>resource</a:t>
            </a:r>
            <a:r>
              <a:rPr lang="zh-CN" altLang="en-US" dirty="0"/>
              <a:t> </a:t>
            </a:r>
            <a:r>
              <a:rPr lang="en-US" dirty="0"/>
              <a:t>reservations without exchanging any private information</a:t>
            </a:r>
            <a:r>
              <a:rPr lang="zh-CN" altLang="en-US" dirty="0"/>
              <a:t> </a:t>
            </a:r>
            <a:r>
              <a:rPr lang="en-US" dirty="0"/>
              <a:t>between the network and the user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altLang="zh-CN" b="1" dirty="0" smtClean="0"/>
              <a:t>Future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Work</a:t>
            </a:r>
            <a:endParaRPr lang="en-US" altLang="zh-CN" dirty="0" smtClean="0"/>
          </a:p>
          <a:p>
            <a:r>
              <a:rPr lang="en-US" altLang="zh-CN" dirty="0" smtClean="0"/>
              <a:t>Privacy-preserving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traffic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</a:p>
          <a:p>
            <a:r>
              <a:rPr lang="en-US" altLang="zh-CN" dirty="0" smtClean="0"/>
              <a:t>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orchestration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collaborative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analytics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5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Backup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7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Reservation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Blackboxes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 smtClean="0"/>
              <a:t>Representative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PCE,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OSCARS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</a:p>
          <a:p>
            <a:r>
              <a:rPr lang="en-US" altLang="zh-CN" b="1" dirty="0" smtClean="0"/>
              <a:t>Basic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idea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reserve(</a:t>
            </a:r>
            <a:r>
              <a:rPr lang="en-US" altLang="zh-CN" dirty="0" err="1" smtClean="0"/>
              <a:t>flow_list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bw_values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success/failure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</a:p>
          <a:p>
            <a:r>
              <a:rPr lang="en-US" altLang="zh-CN" b="1" dirty="0" smtClean="0"/>
              <a:t>Advantages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widely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</a:p>
          <a:p>
            <a:r>
              <a:rPr lang="en-US" altLang="zh-CN" b="1" dirty="0" smtClean="0"/>
              <a:t>Drawback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almost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impossible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reserve</a:t>
            </a:r>
          </a:p>
          <a:p>
            <a:pPr lvl="1"/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maximize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656096" y="1416132"/>
            <a:ext cx="4697704" cy="2925091"/>
            <a:chOff x="2434793" y="761084"/>
            <a:chExt cx="4697704" cy="2925091"/>
          </a:xfrm>
        </p:grpSpPr>
        <p:sp>
          <p:nvSpPr>
            <p:cNvPr id="7" name="Rounded Rectangle 6"/>
            <p:cNvSpPr/>
            <p:nvPr/>
          </p:nvSpPr>
          <p:spPr>
            <a:xfrm>
              <a:off x="3971925" y="2569698"/>
              <a:ext cx="2280091" cy="11164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tx1"/>
                  </a:solidFill>
                </a:rPr>
                <a:t>Reservation</a:t>
              </a:r>
              <a:r>
                <a:rPr lang="zh-CN" altLang="en-US" sz="24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zh-CN" sz="2400" b="1" dirty="0" smtClean="0">
                  <a:solidFill>
                    <a:schemeClr val="tx1"/>
                  </a:solidFill>
                </a:rPr>
                <a:t>System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60712" y="1335471"/>
              <a:ext cx="22982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Flow</a:t>
              </a:r>
              <a:r>
                <a:rPr lang="zh-CN" altLang="en-US" sz="2000" b="1" dirty="0" smtClean="0"/>
                <a:t> </a:t>
              </a:r>
              <a:r>
                <a:rPr lang="en-US" altLang="zh-CN" sz="2000" b="1" dirty="0" smtClean="0"/>
                <a:t>set, </a:t>
              </a:r>
            </a:p>
            <a:p>
              <a:pPr algn="ctr"/>
              <a:r>
                <a:rPr lang="en-US" altLang="zh-CN" sz="2000" b="1" dirty="0" smtClean="0"/>
                <a:t>Bandwidth Values</a:t>
              </a:r>
              <a:endParaRPr lang="en-US" sz="20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671863" y="1188333"/>
              <a:ext cx="0" cy="1359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829313" y="761084"/>
              <a:ext cx="2359906" cy="509692"/>
            </a:xfrm>
            <a:prstGeom prst="ellipse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solidFill>
                    <a:schemeClr val="tx1"/>
                  </a:solidFill>
                </a:rPr>
                <a:t>User</a:t>
              </a:r>
              <a:endParaRPr 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436126" y="1111927"/>
              <a:ext cx="0" cy="14214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71534" y="1347894"/>
              <a:ext cx="1760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Success</a:t>
              </a:r>
              <a:r>
                <a:rPr lang="zh-CN" altLang="en-US" sz="2000" b="1" dirty="0" smtClean="0"/>
                <a:t> </a:t>
              </a:r>
              <a:r>
                <a:rPr lang="en-US" altLang="zh-CN" sz="2000" b="1" dirty="0" smtClean="0"/>
                <a:t>/</a:t>
              </a:r>
              <a:r>
                <a:rPr lang="zh-CN" altLang="en-US" sz="2000" b="1" dirty="0" smtClean="0"/>
                <a:t> </a:t>
              </a:r>
              <a:r>
                <a:rPr lang="en-US" altLang="zh-CN" sz="2000" b="1" dirty="0" smtClean="0"/>
                <a:t>Failure</a:t>
              </a:r>
              <a:endParaRPr lang="en-US" sz="2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28002" y="2873667"/>
              <a:ext cx="2259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/>
                <a:t>Network</a:t>
              </a:r>
              <a:endParaRPr lang="en-US" sz="2400" b="1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434793" y="2283550"/>
              <a:ext cx="4480359" cy="1673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7E55-E56F-F24D-B72D-66CBEAD46B31}" type="slidenum">
              <a:rPr lang="en-US" smtClean="0"/>
              <a:t>22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10" y="4608576"/>
            <a:ext cx="4455226" cy="16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6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328" y="1078649"/>
            <a:ext cx="5845629" cy="34734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57603" cy="5032375"/>
          </a:xfrm>
        </p:spPr>
        <p:txBody>
          <a:bodyPr>
            <a:noAutofit/>
          </a:bodyPr>
          <a:lstStyle/>
          <a:p>
            <a:r>
              <a:rPr lang="en-US" altLang="zh-CN" sz="2400" b="1" dirty="0" smtClean="0"/>
              <a:t>Driving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question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</a:t>
            </a:r>
            <a:r>
              <a:rPr lang="en-US" sz="2400" dirty="0" smtClean="0"/>
              <a:t>an </a:t>
            </a:r>
            <a:r>
              <a:rPr lang="en-US" sz="2400" dirty="0"/>
              <a:t>the user learn the </a:t>
            </a:r>
            <a:r>
              <a:rPr lang="en-US" sz="2400" dirty="0" smtClean="0"/>
              <a:t>optimal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network </a:t>
            </a:r>
            <a:r>
              <a:rPr lang="en-US" sz="2400" dirty="0"/>
              <a:t>resource reservation using only the simple </a:t>
            </a:r>
            <a:r>
              <a:rPr lang="en-US" sz="2400" dirty="0" smtClean="0"/>
              <a:t>reservation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interface provided </a:t>
            </a:r>
            <a:r>
              <a:rPr lang="en-US" sz="2400" dirty="0"/>
              <a:t>by </a:t>
            </a:r>
            <a:r>
              <a:rPr lang="en-US" sz="2400" dirty="0" err="1"/>
              <a:t>blackbox</a:t>
            </a:r>
            <a:r>
              <a:rPr lang="en-US" sz="2400" dirty="0"/>
              <a:t>-request based </a:t>
            </a:r>
            <a:r>
              <a:rPr lang="en-US" sz="2400" dirty="0" smtClean="0"/>
              <a:t>reservation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systems?</a:t>
            </a:r>
          </a:p>
          <a:p>
            <a:r>
              <a:rPr lang="en-US" altLang="zh-CN" sz="2400" b="1" dirty="0" smtClean="0"/>
              <a:t>Solution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BoxOpt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sz="2400" dirty="0"/>
              <a:t> a novel </a:t>
            </a:r>
            <a:r>
              <a:rPr lang="en-US" sz="2400" dirty="0" smtClean="0"/>
              <a:t>learning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system </a:t>
            </a:r>
            <a:r>
              <a:rPr lang="en-US" sz="2400" dirty="0"/>
              <a:t>that </a:t>
            </a:r>
            <a:r>
              <a:rPr lang="en-US" sz="2400" dirty="0" smtClean="0"/>
              <a:t>automatically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learns </a:t>
            </a:r>
            <a:r>
              <a:rPr lang="en-US" sz="2400" dirty="0"/>
              <a:t>the </a:t>
            </a:r>
            <a:r>
              <a:rPr lang="en-US" sz="2400" dirty="0" smtClean="0"/>
              <a:t>optimal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resource</a:t>
            </a:r>
            <a:r>
              <a:rPr lang="zh-CN" altLang="en-US" sz="2400" dirty="0"/>
              <a:t> </a:t>
            </a:r>
            <a:r>
              <a:rPr lang="en-US" sz="2400" dirty="0" smtClean="0"/>
              <a:t>reservations without </a:t>
            </a:r>
            <a:r>
              <a:rPr lang="en-US" sz="2400" dirty="0"/>
              <a:t>exchanging any private </a:t>
            </a:r>
            <a:r>
              <a:rPr lang="en-US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between </a:t>
            </a:r>
            <a:r>
              <a:rPr lang="en-US" sz="2400" dirty="0"/>
              <a:t>the network and the user</a:t>
            </a:r>
            <a:r>
              <a:rPr lang="en-US" sz="2400" dirty="0" smtClean="0"/>
              <a:t>.</a:t>
            </a:r>
          </a:p>
          <a:p>
            <a:pPr lvl="1"/>
            <a:r>
              <a:rPr lang="en-US" altLang="zh-CN" sz="2000" dirty="0" smtClean="0"/>
              <a:t>Private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information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network: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ALTO-path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vector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abstraction</a:t>
            </a:r>
          </a:p>
          <a:p>
            <a:pPr lvl="1"/>
            <a:r>
              <a:rPr lang="en-US" altLang="zh-CN" sz="2000" dirty="0" smtClean="0"/>
              <a:t>Private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information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user: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objective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function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7E55-E56F-F24D-B72D-66CBEAD46B31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810" y="4608576"/>
            <a:ext cx="4455226" cy="169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55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ormulation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7E55-E56F-F24D-B72D-66CBEAD46B3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219" y="2823954"/>
            <a:ext cx="7904018" cy="3897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631" y="1690688"/>
            <a:ext cx="8178140" cy="1179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468580" y="1290578"/>
                <a:ext cx="104186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latin typeface="Helvetica" charset="0"/>
                  </a:rPr>
                  <a:t> 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𝐾</m:t>
                    </m:r>
                    <m:r>
                      <a:rPr lang="en-US" sz="2000" i="1" dirty="0" smtClean="0">
                        <a:latin typeface="Cambria Math" charset="0"/>
                      </a:rPr>
                      <m:t> : </m:t>
                    </m:r>
                    <m:d>
                      <m:dPr>
                        <m:begChr m:val="{"/>
                        <m:endChr m:val="|"/>
                        <m:ctrlPr>
                          <a:rPr lang="en-US" sz="2000" b="1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dirty="0" err="1">
                            <a:latin typeface="Cambria Math" charset="0"/>
                          </a:rPr>
                          <m:t>𝒙</m:t>
                        </m:r>
                        <m:r>
                          <a:rPr lang="zh-CN" altLang="en-US" sz="2000" b="0" i="1" dirty="0" smtClean="0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zh-CN" altLang="en-US" sz="2000" b="0" i="1" dirty="0" smtClean="0">
                        <a:latin typeface="Cambria Math" charset="0"/>
                      </a:rPr>
                      <m:t> </m:t>
                    </m:r>
                    <m:r>
                      <a:rPr lang="en-US" sz="2000" b="1" i="1" dirty="0" err="1">
                        <a:latin typeface="Cambria Math" charset="0"/>
                      </a:rPr>
                      <m:t>𝑨𝒙</m:t>
                    </m:r>
                    <m:r>
                      <a:rPr lang="en-US" sz="2000" b="1" i="1" dirty="0">
                        <a:latin typeface="Cambria Math" charset="0"/>
                      </a:rPr>
                      <m:t> </m:t>
                    </m:r>
                    <m:r>
                      <a:rPr lang="en-US" altLang="zh-CN" sz="2000" b="1" i="1" dirty="0" smtClean="0">
                        <a:latin typeface="Cambria Math" charset="0"/>
                      </a:rPr>
                      <m:t>≤</m:t>
                    </m:r>
                    <m:r>
                      <a:rPr lang="en-US" sz="2000" b="1" i="1" dirty="0">
                        <a:latin typeface="Cambria Math" charset="0"/>
                      </a:rPr>
                      <m:t>𝒃</m:t>
                    </m:r>
                    <m:r>
                      <a:rPr lang="en-US" sz="2000" i="1" dirty="0">
                        <a:latin typeface="Cambria Math" charset="0"/>
                      </a:rPr>
                      <m:t> , </m:t>
                    </m:r>
                    <m:r>
                      <a:rPr lang="en-US" sz="20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000" b="1" i="1" dirty="0" smtClean="0">
                        <a:latin typeface="Cambria Math" charset="0"/>
                      </a:rPr>
                      <m:t>≥</m:t>
                    </m:r>
                    <m:r>
                      <a:rPr lang="en-US" sz="2000" b="1" i="1" dirty="0">
                        <a:latin typeface="Cambria Math" charset="0"/>
                      </a:rPr>
                      <m:t>𝟎</m:t>
                    </m:r>
                    <m:r>
                      <a:rPr lang="en-US" sz="2000" i="1" dirty="0">
                        <a:latin typeface="Cambria Math" charset="0"/>
                      </a:rPr>
                      <m:t>} </m:t>
                    </m:r>
                  </m:oMath>
                </a14:m>
                <a:r>
                  <a:rPr lang="en-US" sz="2000" dirty="0" smtClean="0">
                    <a:latin typeface="Helvetica" charset="0"/>
                  </a:rPr>
                  <a:t>represent</a:t>
                </a:r>
                <a:r>
                  <a:rPr lang="en-US" altLang="zh-CN" sz="2000" dirty="0" smtClean="0">
                    <a:latin typeface="Helvetica" charset="0"/>
                  </a:rPr>
                  <a:t>s</a:t>
                </a:r>
                <a:r>
                  <a:rPr lang="en-US" sz="2000" dirty="0" smtClean="0">
                    <a:latin typeface="Helvetica" charset="0"/>
                  </a:rPr>
                  <a:t> </a:t>
                </a:r>
                <a:r>
                  <a:rPr lang="en-US" sz="2000" dirty="0">
                    <a:latin typeface="Helvetica" charset="0"/>
                  </a:rPr>
                  <a:t>the bandwidth feasible region for a set of </a:t>
                </a:r>
                <a:r>
                  <a:rPr lang="en-US" sz="2000" dirty="0" smtClean="0">
                    <a:latin typeface="Helvetica" charset="0"/>
                  </a:rPr>
                  <a:t>flows</a:t>
                </a:r>
                <a:r>
                  <a:rPr lang="zh-CN" altLang="en-US" sz="2000" dirty="0" smtClean="0">
                    <a:latin typeface="Helvetica" charset="0"/>
                  </a:rPr>
                  <a:t> </a:t>
                </a:r>
                <a:r>
                  <a:rPr lang="en-US" sz="2000" dirty="0" smtClean="0">
                    <a:latin typeface="Helvetica" charset="0"/>
                  </a:rPr>
                  <a:t>F</a:t>
                </a:r>
                <a:r>
                  <a:rPr lang="en-US" sz="2000" dirty="0">
                    <a:latin typeface="Helvetica" charset="0"/>
                  </a:rPr>
                  <a:t>.</a:t>
                </a:r>
                <a:endParaRPr lang="en-US" sz="2000" dirty="0">
                  <a:effectLst/>
                  <a:latin typeface="Helvetica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580" y="1290578"/>
                <a:ext cx="10418620" cy="400110"/>
              </a:xfrm>
              <a:prstGeom prst="rect">
                <a:avLst/>
              </a:prstGeom>
              <a:blipFill rotWithShape="0">
                <a:blip r:embed="rId4"/>
                <a:stretch>
                  <a:fillRect t="-100000" b="-1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4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dea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42" y="2113809"/>
            <a:ext cx="7740554" cy="28882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7E55-E56F-F24D-B72D-66CBEAD46B31}" type="slidenum">
              <a:rPr lang="en-US" smtClean="0"/>
              <a:t>25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517081" y="4120738"/>
            <a:ext cx="1377537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526978" y="2943101"/>
            <a:ext cx="1377537" cy="0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7910" y="2758435"/>
            <a:ext cx="200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Ellipsoid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04515" y="3860130"/>
            <a:ext cx="235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Modified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Mem2Sep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[1]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8200" y="6069822"/>
            <a:ext cx="10141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[1]</a:t>
            </a:r>
            <a:r>
              <a:rPr lang="en-US" sz="1600" dirty="0"/>
              <a:t> Lee, Yin Tat, Aaron </a:t>
            </a:r>
            <a:r>
              <a:rPr lang="en-US" sz="1600" dirty="0" err="1"/>
              <a:t>Sidford</a:t>
            </a:r>
            <a:r>
              <a:rPr lang="en-US" sz="1600" dirty="0"/>
              <a:t>, and Santosh S. </a:t>
            </a:r>
            <a:r>
              <a:rPr lang="en-US" sz="1600" dirty="0" err="1"/>
              <a:t>Vempala</a:t>
            </a:r>
            <a:r>
              <a:rPr lang="en-US" sz="1600" dirty="0"/>
              <a:t>. "Efficient Convex Optimization with Membership Oracles." </a:t>
            </a:r>
            <a:r>
              <a:rPr lang="en-US" sz="1600" i="1" dirty="0" err="1"/>
              <a:t>arXiv</a:t>
            </a:r>
            <a:r>
              <a:rPr lang="en-US" sz="1600" i="1" dirty="0"/>
              <a:t> preprint arXiv:1706.07357</a:t>
            </a:r>
            <a:r>
              <a:rPr lang="en-US" sz="1600" dirty="0"/>
              <a:t> (2017).</a:t>
            </a:r>
          </a:p>
        </p:txBody>
      </p:sp>
    </p:spTree>
    <p:extLst>
      <p:ext uri="{BB962C8B-B14F-4D97-AF65-F5344CB8AC3E}">
        <p14:creationId xmlns:p14="http://schemas.microsoft.com/office/powerpoint/2010/main" val="3164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Reservation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/>
              <a:t> </a:t>
            </a:r>
            <a:r>
              <a:rPr lang="en-US" altLang="zh-CN" smtClean="0"/>
              <a:t>Membership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Oracle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1106" y="2178124"/>
            <a:ext cx="10742694" cy="3998839"/>
            <a:chOff x="65325" y="986429"/>
            <a:chExt cx="12363294" cy="5784185"/>
          </a:xfrm>
        </p:grpSpPr>
        <p:sp>
          <p:nvSpPr>
            <p:cNvPr id="6" name="TextBox 5"/>
            <p:cNvSpPr txBox="1"/>
            <p:nvPr/>
          </p:nvSpPr>
          <p:spPr>
            <a:xfrm>
              <a:off x="2623800" y="1596968"/>
              <a:ext cx="1049229" cy="4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Step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5</a:t>
              </a:r>
              <a:endParaRPr lang="en-US" sz="12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79933" y="4380505"/>
              <a:ext cx="1760963" cy="66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Success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/</a:t>
              </a:r>
              <a:r>
                <a:rPr lang="zh-CN" altLang="en-US" sz="1200" b="1" dirty="0" smtClean="0"/>
                <a:t> </a:t>
              </a:r>
              <a:endParaRPr lang="en-US" altLang="zh-CN" sz="1200" b="1" dirty="0" smtClean="0"/>
            </a:p>
            <a:p>
              <a:pPr algn="ctr"/>
              <a:r>
                <a:rPr lang="en-US" altLang="zh-CN" sz="1200" b="1" dirty="0" smtClean="0"/>
                <a:t>Failure</a:t>
              </a:r>
              <a:endParaRPr lang="en-US" sz="1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9333" y="4373637"/>
              <a:ext cx="1923480" cy="66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/>
                <a:t>Reservation</a:t>
              </a:r>
              <a:r>
                <a:rPr lang="zh-CN" altLang="en-US" sz="1200" b="1" dirty="0"/>
                <a:t> </a:t>
              </a:r>
              <a:endParaRPr lang="en-US" altLang="zh-CN" sz="1200" b="1" dirty="0"/>
            </a:p>
            <a:p>
              <a:pPr algn="ctr"/>
              <a:r>
                <a:rPr lang="en-US" altLang="zh-CN" sz="1200" b="1" dirty="0"/>
                <a:t>Vector</a:t>
              </a:r>
              <a:endParaRPr lang="en-US" sz="1200" b="1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475850" y="4974955"/>
              <a:ext cx="3587336" cy="754936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</a:rPr>
                <a:t>Network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Resource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Reservation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Module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7662" y="5790241"/>
              <a:ext cx="2690751" cy="980373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H="1" flipV="1">
              <a:off x="4474482" y="4422167"/>
              <a:ext cx="4819" cy="552789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725275" y="1394727"/>
              <a:ext cx="83770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1400984" y="1248358"/>
              <a:ext cx="1781121" cy="420838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</a:rPr>
                <a:t>User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42804" y="1316637"/>
              <a:ext cx="3574849" cy="422501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</a:rPr>
                <a:t>ARO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Controller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932851" y="3730614"/>
              <a:ext cx="5608123" cy="2868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1728343" y="4725438"/>
              <a:ext cx="1446793" cy="420838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</a:rPr>
                <a:t>Network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648061" y="3016747"/>
              <a:ext cx="2298268" cy="66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Reservation</a:t>
              </a:r>
              <a:r>
                <a:rPr lang="zh-CN" altLang="en-US" sz="1200" b="1" dirty="0" smtClean="0"/>
                <a:t> </a:t>
              </a:r>
              <a:endParaRPr lang="en-US" altLang="zh-CN" sz="1200" b="1" dirty="0" smtClean="0"/>
            </a:p>
            <a:p>
              <a:pPr algn="ctr"/>
              <a:r>
                <a:rPr lang="en-US" altLang="zh-CN" sz="1200" b="1" dirty="0" smtClean="0"/>
                <a:t>Vector</a:t>
              </a:r>
              <a:endParaRPr lang="en-US" sz="12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92033" y="1746201"/>
              <a:ext cx="1622872" cy="66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mtClean="0"/>
                <a:t>Inferred</a:t>
              </a:r>
              <a:r>
                <a:rPr lang="zh-CN" altLang="en-US" sz="1200" b="1" dirty="0" smtClean="0"/>
                <a:t> </a:t>
              </a:r>
              <a:endParaRPr lang="en-US" altLang="zh-CN" sz="1200" b="1" dirty="0" smtClean="0"/>
            </a:p>
            <a:p>
              <a:pPr algn="ctr"/>
              <a:r>
                <a:rPr lang="en-US" altLang="zh-CN" sz="1200" b="1" dirty="0" smtClean="0"/>
                <a:t>Search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Space</a:t>
              </a:r>
              <a:endParaRPr lang="en-US" sz="1200" b="1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2704118" y="1613060"/>
              <a:ext cx="83770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632481" y="986429"/>
              <a:ext cx="1049229" cy="4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Step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1</a:t>
              </a:r>
              <a:endParaRPr 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42804" y="1749702"/>
              <a:ext cx="1049229" cy="4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Step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2</a:t>
              </a:r>
              <a:endParaRPr lang="en-US" sz="1200" b="1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79452" y="3963313"/>
              <a:ext cx="2242833" cy="432842"/>
            </a:xfrm>
            <a:prstGeom prst="rect">
              <a:avLst/>
            </a:prstGeom>
            <a:solidFill>
              <a:schemeClr val="accent6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bg1"/>
                  </a:solidFill>
                </a:rPr>
                <a:t>ARO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Scout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 flipV="1">
              <a:off x="4471966" y="1772585"/>
              <a:ext cx="5033" cy="2187414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47619" y="4010465"/>
              <a:ext cx="1049229" cy="4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Step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3</a:t>
              </a:r>
              <a:endParaRPr lang="en-US" sz="1200" b="1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4702759" y="4429106"/>
              <a:ext cx="7965" cy="55149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4702759" y="1746202"/>
              <a:ext cx="2127" cy="2206858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6575898" y="1764662"/>
              <a:ext cx="16392" cy="320556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6806690" y="1764662"/>
              <a:ext cx="11703" cy="31968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764919" y="2810345"/>
              <a:ext cx="2298268" cy="934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Optimal</a:t>
              </a:r>
              <a:r>
                <a:rPr lang="zh-CN" altLang="en-US" sz="1200" b="1" dirty="0" smtClean="0"/>
                <a:t> </a:t>
              </a:r>
              <a:endParaRPr lang="en-US" altLang="zh-CN" sz="1200" b="1" dirty="0" smtClean="0"/>
            </a:p>
            <a:p>
              <a:pPr algn="ctr"/>
              <a:r>
                <a:rPr lang="en-US" altLang="zh-CN" sz="1200" b="1" dirty="0"/>
                <a:t>Reservation</a:t>
              </a:r>
              <a:r>
                <a:rPr lang="zh-CN" altLang="en-US" sz="1200" b="1" dirty="0"/>
                <a:t> </a:t>
              </a:r>
              <a:endParaRPr lang="en-US" altLang="zh-CN" sz="1200" b="1" dirty="0"/>
            </a:p>
            <a:p>
              <a:pPr algn="ctr"/>
              <a:r>
                <a:rPr lang="en-US" altLang="zh-CN" sz="1200" b="1" dirty="0" smtClean="0"/>
                <a:t>Vector</a:t>
              </a:r>
              <a:endParaRPr lang="en-US" sz="12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37853" y="2237143"/>
              <a:ext cx="1760963" cy="4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smtClean="0"/>
                <a:t>Success</a:t>
              </a:r>
              <a:endParaRPr lang="en-US" sz="12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29035" y="1721049"/>
              <a:ext cx="1049229" cy="4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Step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4</a:t>
              </a:r>
              <a:endParaRPr lang="en-US" sz="1200" b="1" dirty="0"/>
            </a:p>
          </p:txBody>
        </p:sp>
        <p:sp>
          <p:nvSpPr>
            <p:cNvPr id="32" name="Right Brace 31"/>
            <p:cNvSpPr/>
            <p:nvPr/>
          </p:nvSpPr>
          <p:spPr>
            <a:xfrm rot="10800000">
              <a:off x="1387978" y="1371194"/>
              <a:ext cx="535539" cy="3135952"/>
            </a:xfrm>
            <a:prstGeom prst="rightBrace">
              <a:avLst>
                <a:gd name="adj1" fmla="val 67356"/>
                <a:gd name="adj2" fmla="val 49640"/>
              </a:avLst>
            </a:prstGeom>
            <a:ln w="25400" cap="rnd"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5325" y="2339005"/>
              <a:ext cx="1479656" cy="12020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Automatic</a:t>
              </a:r>
              <a:r>
                <a:rPr lang="zh-CN" altLang="en-US" sz="1200" b="1" dirty="0" smtClean="0"/>
                <a:t> </a:t>
              </a:r>
              <a:endParaRPr lang="en-US" altLang="zh-CN" sz="1200" b="1" dirty="0" smtClean="0"/>
            </a:p>
            <a:p>
              <a:pPr algn="ctr"/>
              <a:r>
                <a:rPr lang="en-US" altLang="zh-CN" sz="1200" b="1" dirty="0" smtClean="0"/>
                <a:t>Reservation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Optimization</a:t>
              </a:r>
              <a:r>
                <a:rPr lang="zh-CN" altLang="en-US" sz="1200" b="1" dirty="0" smtClean="0"/>
                <a:t> </a:t>
              </a:r>
              <a:endParaRPr lang="en-US" altLang="zh-CN" sz="1200" b="1" dirty="0" smtClean="0"/>
            </a:p>
            <a:p>
              <a:pPr algn="ctr"/>
              <a:r>
                <a:rPr lang="en-US" altLang="zh-CN" sz="1200" b="1" dirty="0" smtClean="0"/>
                <a:t>Module</a:t>
              </a:r>
              <a:endParaRPr lang="en-US" sz="1200" b="1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088523" y="1198532"/>
              <a:ext cx="2745748" cy="6858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</a:rPr>
                <a:t>Resource </a:t>
              </a:r>
            </a:p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</a:rPr>
                <a:t>Optimization Oracle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078808" y="3818497"/>
              <a:ext cx="2755463" cy="6858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</a:rPr>
                <a:t>Resource </a:t>
              </a:r>
            </a:p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</a:rPr>
                <a:t>Separation Oracle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065944" y="5034587"/>
              <a:ext cx="2768327" cy="6858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</a:rPr>
                <a:t>Resource </a:t>
              </a:r>
            </a:p>
            <a:p>
              <a:pPr algn="ctr"/>
              <a:r>
                <a:rPr lang="en-US" altLang="zh-CN" sz="1600" b="1" dirty="0" smtClean="0">
                  <a:solidFill>
                    <a:schemeClr val="tx1"/>
                  </a:solidFill>
                </a:rPr>
                <a:t>Membership Oracle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498188" y="2494791"/>
              <a:ext cx="2298268" cy="66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Reservation </a:t>
              </a:r>
            </a:p>
            <a:p>
              <a:pPr algn="ctr"/>
              <a:r>
                <a:rPr lang="en-US" altLang="zh-CN" sz="1200" b="1" dirty="0" smtClean="0"/>
                <a:t>Vector</a:t>
              </a:r>
              <a:endParaRPr lang="en-US" sz="12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366618" y="2339006"/>
              <a:ext cx="1729678" cy="934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Yes /</a:t>
              </a:r>
              <a:r>
                <a:rPr lang="zh-CN" altLang="en-US" sz="1200" b="1" dirty="0" smtClean="0"/>
                <a:t> </a:t>
              </a:r>
              <a:endParaRPr lang="en-US" altLang="zh-CN" sz="1200" b="1" dirty="0" smtClean="0"/>
            </a:p>
            <a:p>
              <a:pPr algn="ctr"/>
              <a:r>
                <a:rPr lang="en-US" altLang="zh-CN" sz="1200" b="1" dirty="0" smtClean="0"/>
                <a:t>Separation </a:t>
              </a:r>
            </a:p>
            <a:p>
              <a:pPr algn="ctr"/>
              <a:r>
                <a:rPr lang="en-US" altLang="zh-CN" sz="1200" b="1" dirty="0" smtClean="0"/>
                <a:t>Half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Space</a:t>
              </a:r>
              <a:endParaRPr lang="en-US" sz="1200" b="1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 flipV="1">
              <a:off x="9307623" y="1921552"/>
              <a:ext cx="7599" cy="190829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485806" y="4461141"/>
              <a:ext cx="2298268" cy="66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Reservation </a:t>
              </a:r>
            </a:p>
            <a:p>
              <a:pPr algn="ctr"/>
              <a:r>
                <a:rPr lang="en-US" altLang="zh-CN" sz="1200" b="1" dirty="0" smtClean="0"/>
                <a:t>Vector</a:t>
              </a:r>
              <a:endParaRPr lang="en-US" sz="12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414470" y="4575441"/>
              <a:ext cx="1618882" cy="400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 smtClean="0"/>
                <a:t>Yes /</a:t>
              </a:r>
              <a:r>
                <a:rPr lang="zh-CN" altLang="en-US" sz="1200" b="1" dirty="0" smtClean="0"/>
                <a:t> </a:t>
              </a:r>
              <a:r>
                <a:rPr lang="en-US" altLang="zh-CN" sz="1200" b="1" dirty="0" smtClean="0"/>
                <a:t>No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 flipV="1">
              <a:off x="9315222" y="4498775"/>
              <a:ext cx="2" cy="5486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4" idx="3"/>
            </p:cNvCxnSpPr>
            <p:nvPr/>
          </p:nvCxnSpPr>
          <p:spPr>
            <a:xfrm>
              <a:off x="7117653" y="1527888"/>
              <a:ext cx="948291" cy="1264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3" idx="3"/>
            </p:cNvCxnSpPr>
            <p:nvPr/>
          </p:nvCxnSpPr>
          <p:spPr>
            <a:xfrm>
              <a:off x="5722285" y="4179734"/>
              <a:ext cx="2356523" cy="8431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7" idx="3"/>
            </p:cNvCxnSpPr>
            <p:nvPr/>
          </p:nvCxnSpPr>
          <p:spPr>
            <a:xfrm>
              <a:off x="4946329" y="3350639"/>
              <a:ext cx="3119993" cy="200907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9584202" y="1915906"/>
              <a:ext cx="7599" cy="190829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 flipV="1">
              <a:off x="9603090" y="4493129"/>
              <a:ext cx="2" cy="5486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0809737" y="4369216"/>
              <a:ext cx="1618882" cy="845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smtClean="0"/>
                <a:t>Section</a:t>
              </a:r>
              <a:r>
                <a:rPr lang="zh-CN" altLang="en-US" sz="1600" b="1" dirty="0" smtClean="0"/>
                <a:t> </a:t>
              </a:r>
              <a:endParaRPr lang="en-US" altLang="zh-CN" sz="1600" b="1" dirty="0" smtClean="0"/>
            </a:p>
            <a:p>
              <a:pPr algn="ctr"/>
              <a:r>
                <a:rPr lang="en-US" altLang="zh-CN" sz="1600" b="1" dirty="0" smtClean="0"/>
                <a:t>3.3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002847" y="2405364"/>
              <a:ext cx="1208253" cy="845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 smtClean="0"/>
                <a:t>Section</a:t>
              </a:r>
              <a:r>
                <a:rPr lang="zh-CN" altLang="en-US" sz="1600" b="1" dirty="0" smtClean="0"/>
                <a:t> </a:t>
              </a:r>
              <a:endParaRPr lang="en-US" altLang="zh-CN" sz="1600" b="1" dirty="0" smtClean="0"/>
            </a:p>
            <a:p>
              <a:pPr algn="ctr"/>
              <a:r>
                <a:rPr lang="en-US" altLang="zh-CN" sz="1600" b="1" dirty="0" smtClean="0"/>
                <a:t>3.4</a:t>
              </a:r>
            </a:p>
          </p:txBody>
        </p:sp>
        <p:sp>
          <p:nvSpPr>
            <p:cNvPr id="50" name="Right Brace 49"/>
            <p:cNvSpPr/>
            <p:nvPr/>
          </p:nvSpPr>
          <p:spPr>
            <a:xfrm>
              <a:off x="10877471" y="1540533"/>
              <a:ext cx="276869" cy="2573243"/>
            </a:xfrm>
            <a:prstGeom prst="rightBrace">
              <a:avLst>
                <a:gd name="adj1" fmla="val 89880"/>
                <a:gd name="adj2" fmla="val 50438"/>
              </a:avLst>
            </a:prstGeom>
            <a:ln w="25400" cap="rnd"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1" name="Right Brace 50"/>
            <p:cNvSpPr/>
            <p:nvPr/>
          </p:nvSpPr>
          <p:spPr>
            <a:xfrm>
              <a:off x="10881655" y="4161034"/>
              <a:ext cx="276869" cy="1278230"/>
            </a:xfrm>
            <a:prstGeom prst="rightBrace">
              <a:avLst>
                <a:gd name="adj1" fmla="val 230317"/>
                <a:gd name="adj2" fmla="val 50438"/>
              </a:avLst>
            </a:prstGeom>
            <a:ln w="25400" cap="rnd"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80139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716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flow-set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LHCONE/Topology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Zoo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topology</a:t>
            </a:r>
          </a:p>
          <a:p>
            <a:r>
              <a:rPr lang="en-US" altLang="zh-CN" dirty="0" smtClean="0"/>
              <a:t>100%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correctness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/>
              <a:t>F</a:t>
            </a:r>
            <a:r>
              <a:rPr lang="en-US" dirty="0" smtClean="0"/>
              <a:t>or </a:t>
            </a:r>
            <a:r>
              <a:rPr lang="en-US" dirty="0"/>
              <a:t>95% of requests, </a:t>
            </a:r>
            <a:r>
              <a:rPr lang="en-US" dirty="0" err="1"/>
              <a:t>BoxOpt</a:t>
            </a:r>
            <a:r>
              <a:rPr lang="en-US" dirty="0"/>
              <a:t> learns the optimal </a:t>
            </a:r>
            <a:r>
              <a:rPr lang="en-US" dirty="0" smtClean="0"/>
              <a:t>resource</a:t>
            </a:r>
            <a:r>
              <a:rPr lang="zh-CN" altLang="en-US" dirty="0" smtClean="0"/>
              <a:t> </a:t>
            </a:r>
            <a:r>
              <a:rPr lang="en-US" dirty="0" smtClean="0"/>
              <a:t>reservation </a:t>
            </a:r>
            <a:r>
              <a:rPr lang="en-US" dirty="0"/>
              <a:t>within 13 </a:t>
            </a:r>
            <a:r>
              <a:rPr lang="en-US" dirty="0" smtClean="0"/>
              <a:t>seconds</a:t>
            </a:r>
            <a:r>
              <a:rPr lang="zh-CN" altLang="en-US" dirty="0" smtClean="0"/>
              <a:t> </a:t>
            </a:r>
            <a:r>
              <a:rPr lang="en-US" altLang="zh-CN" dirty="0" smtClean="0"/>
              <a:t>(assuming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NYC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87E55-E56F-F24D-B72D-66CBEAD46B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Fairy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N</a:t>
            </a:r>
            <a:r>
              <a:rPr lang="en-US" sz="2400" dirty="0" smtClean="0"/>
              <a:t>etwork </a:t>
            </a:r>
            <a:r>
              <a:rPr lang="en-US" sz="2400" dirty="0"/>
              <a:t>resource reservation systems</a:t>
            </a:r>
            <a:r>
              <a:rPr lang="zh-CN" altLang="en-US" sz="2400" dirty="0"/>
              <a:t> </a:t>
            </a:r>
            <a:r>
              <a:rPr lang="en-US" sz="2400" dirty="0"/>
              <a:t>are being deployed, driven by the demand and substantial</a:t>
            </a:r>
            <a:r>
              <a:rPr lang="zh-CN" altLang="en-US" sz="2400" dirty="0"/>
              <a:t> </a:t>
            </a:r>
            <a:r>
              <a:rPr lang="en-US" sz="2400" dirty="0"/>
              <a:t>benefits of providing predictable network </a:t>
            </a:r>
            <a:r>
              <a:rPr lang="en-US" sz="2400" dirty="0" smtClean="0"/>
              <a:t>resources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</a:t>
            </a:r>
            <a:r>
              <a:rPr lang="en-US" sz="2400" dirty="0" smtClean="0"/>
              <a:t>odern </a:t>
            </a:r>
            <a:r>
              <a:rPr lang="en-US" sz="2400" dirty="0"/>
              <a:t>distributed applications (e.g., </a:t>
            </a:r>
            <a:r>
              <a:rPr lang="en-US" altLang="zh-CN" sz="2400" dirty="0"/>
              <a:t>Hadoop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Spark</a:t>
            </a:r>
            <a:r>
              <a:rPr lang="en-US" sz="2400" dirty="0"/>
              <a:t>) </a:t>
            </a:r>
            <a:r>
              <a:rPr lang="en-US" sz="2400" dirty="0" smtClean="0"/>
              <a:t>.</a:t>
            </a:r>
            <a:endParaRPr lang="en-US" sz="2400" dirty="0"/>
          </a:p>
          <a:p>
            <a:pPr lvl="1"/>
            <a:r>
              <a:rPr lang="en-US" altLang="zh-CN" sz="2000" dirty="0" smtClean="0"/>
              <a:t>A</a:t>
            </a:r>
            <a:r>
              <a:rPr lang="en-US" sz="2000" dirty="0" smtClean="0"/>
              <a:t> </a:t>
            </a:r>
            <a:r>
              <a:rPr lang="en-US" altLang="zh-CN" sz="2000" b="1" dirty="0" smtClean="0"/>
              <a:t>simple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reservation</a:t>
            </a:r>
            <a:r>
              <a:rPr lang="zh-CN" altLang="en-US" sz="2000" b="1" dirty="0" smtClean="0"/>
              <a:t> </a:t>
            </a:r>
            <a:r>
              <a:rPr lang="en-US" sz="2000" b="1" dirty="0" smtClean="0"/>
              <a:t>interface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provided</a:t>
            </a:r>
            <a:r>
              <a:rPr lang="zh-CN" altLang="en-US" sz="2000" dirty="0"/>
              <a:t> </a:t>
            </a:r>
            <a:r>
              <a:rPr lang="en-US" sz="2000" dirty="0"/>
              <a:t>for users to submit</a:t>
            </a:r>
            <a:r>
              <a:rPr lang="zh-CN" altLang="en-US" sz="2000" dirty="0"/>
              <a:t> </a:t>
            </a:r>
            <a:r>
              <a:rPr lang="en-US" sz="2000" dirty="0"/>
              <a:t>requests for reserving a specific amount of bandwidth, and</a:t>
            </a:r>
            <a:r>
              <a:rPr lang="zh-CN" altLang="en-US" sz="2000" dirty="0"/>
              <a:t> </a:t>
            </a:r>
            <a:r>
              <a:rPr lang="en-US" sz="2000" dirty="0"/>
              <a:t>return either success or failure</a:t>
            </a:r>
            <a:r>
              <a:rPr lang="en-US" altLang="zh-CN" sz="2000" dirty="0"/>
              <a:t>.</a:t>
            </a:r>
            <a:endParaRPr lang="en-US" sz="20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14" y="4905813"/>
            <a:ext cx="1285955" cy="145729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3746391" y="3568745"/>
            <a:ext cx="2806815" cy="1117601"/>
          </a:xfrm>
          <a:prstGeom prst="wedgeEllipseCallout">
            <a:avLst>
              <a:gd name="adj1" fmla="val -39692"/>
              <a:gd name="adj2" fmla="val 75408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Request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bandwidths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for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flows.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I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can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tell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you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if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you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can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get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them.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476" y="4784229"/>
            <a:ext cx="882314" cy="1572121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6722379" y="3593968"/>
            <a:ext cx="2700856" cy="1092378"/>
          </a:xfrm>
          <a:prstGeom prst="wedgeEllipseCallout">
            <a:avLst>
              <a:gd name="adj1" fmla="val 33023"/>
              <a:gd name="adj2" fmla="val 82406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bg1"/>
                </a:solidFill>
              </a:rPr>
              <a:t>What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are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the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optimal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bandwidths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I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can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get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from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network?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0570" y="5240718"/>
            <a:ext cx="1295400" cy="680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957" y="5740373"/>
            <a:ext cx="988387" cy="5262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963" y="4764373"/>
            <a:ext cx="2222500" cy="427404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53787" y="4914831"/>
            <a:ext cx="2121982" cy="1377630"/>
            <a:chOff x="-376219" y="4879502"/>
            <a:chExt cx="2121982" cy="137763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376219" y="4879502"/>
              <a:ext cx="2121982" cy="137763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431" y="5274300"/>
              <a:ext cx="1635103" cy="796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4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Proposals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Require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</a:p>
          <a:p>
            <a:pPr lvl="1"/>
            <a:r>
              <a:rPr lang="en-US" altLang="zh-CN" dirty="0" smtClean="0"/>
              <a:t>Expose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private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(e.g</a:t>
            </a:r>
            <a:r>
              <a:rPr lang="en-US" altLang="zh-CN" dirty="0"/>
              <a:t>.,</a:t>
            </a:r>
            <a:r>
              <a:rPr lang="zh-CN" altLang="en-US" dirty="0"/>
              <a:t> </a:t>
            </a:r>
            <a:r>
              <a:rPr lang="en-US" altLang="zh-CN" dirty="0" smtClean="0"/>
              <a:t>topology,</a:t>
            </a:r>
            <a:r>
              <a:rPr lang="zh-CN" altLang="en-US" dirty="0" smtClean="0"/>
              <a:t> </a:t>
            </a:r>
            <a:r>
              <a:rPr lang="en-US" altLang="zh-CN" dirty="0" smtClean="0"/>
              <a:t>policy</a:t>
            </a:r>
            <a:r>
              <a:rPr lang="zh-CN" altLang="en-US" dirty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bandwidth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capacity)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security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vulnerability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Require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provide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choosing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resources</a:t>
            </a:r>
          </a:p>
          <a:p>
            <a:pPr lvl="1"/>
            <a:r>
              <a:rPr lang="en-US" altLang="zh-CN" dirty="0" smtClean="0"/>
              <a:t>Expose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private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(e.g.,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orchestration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policy)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network,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violate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neutrality</a:t>
            </a:r>
            <a:r>
              <a:rPr lang="zh-CN" alt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Solution: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BoxOpt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first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working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that </a:t>
            </a:r>
            <a:r>
              <a:rPr lang="en-US" sz="2400" dirty="0"/>
              <a:t>automatically</a:t>
            </a:r>
            <a:r>
              <a:rPr lang="zh-CN" altLang="en-US" sz="2400" dirty="0"/>
              <a:t> </a:t>
            </a:r>
            <a:r>
              <a:rPr lang="en-US" sz="2400" dirty="0"/>
              <a:t>learns the optimal</a:t>
            </a:r>
            <a:r>
              <a:rPr lang="zh-CN" altLang="en-US" sz="2400" dirty="0"/>
              <a:t> </a:t>
            </a:r>
            <a:r>
              <a:rPr lang="en-US" sz="2400" dirty="0"/>
              <a:t>resource</a:t>
            </a:r>
            <a:r>
              <a:rPr lang="zh-CN" altLang="en-US" sz="2400" dirty="0"/>
              <a:t> </a:t>
            </a:r>
            <a:r>
              <a:rPr lang="en-US" sz="2400" dirty="0"/>
              <a:t>reservations without exchanging any private information</a:t>
            </a:r>
            <a:r>
              <a:rPr lang="zh-CN" altLang="en-US" sz="2400" dirty="0"/>
              <a:t> </a:t>
            </a:r>
            <a:r>
              <a:rPr lang="en-US" sz="2400" dirty="0"/>
              <a:t>between the network and the user.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5</a:t>
            </a:fld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282222" y="2860219"/>
            <a:ext cx="5993026" cy="3881919"/>
            <a:chOff x="282222" y="2860219"/>
            <a:chExt cx="5993026" cy="3881919"/>
          </a:xfrm>
        </p:grpSpPr>
        <p:grpSp>
          <p:nvGrpSpPr>
            <p:cNvPr id="5" name="Group 4"/>
            <p:cNvGrpSpPr/>
            <p:nvPr/>
          </p:nvGrpSpPr>
          <p:grpSpPr>
            <a:xfrm>
              <a:off x="282222" y="2860219"/>
              <a:ext cx="5993026" cy="3451681"/>
              <a:chOff x="65325" y="986429"/>
              <a:chExt cx="8133490" cy="578418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623799" y="1596968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/>
                  <a:t>Step</a:t>
                </a:r>
                <a:r>
                  <a:rPr lang="zh-CN" altLang="en-US" sz="1050" b="1" dirty="0" smtClean="0"/>
                  <a:t> </a:t>
                </a:r>
                <a:r>
                  <a:rPr lang="en-US" altLang="zh-CN" sz="1050" b="1" dirty="0" smtClean="0"/>
                  <a:t>5</a:t>
                </a:r>
                <a:endParaRPr lang="en-US" sz="1050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379934" y="4380504"/>
                <a:ext cx="1760963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/>
                  <a:t>Success</a:t>
                </a:r>
                <a:r>
                  <a:rPr lang="zh-CN" altLang="en-US" sz="1050" b="1" dirty="0" smtClean="0"/>
                  <a:t> </a:t>
                </a:r>
                <a:r>
                  <a:rPr lang="en-US" altLang="zh-CN" sz="1050" b="1" dirty="0" smtClean="0"/>
                  <a:t>/</a:t>
                </a:r>
                <a:r>
                  <a:rPr lang="zh-CN" altLang="en-US" sz="1050" b="1" dirty="0" smtClean="0"/>
                  <a:t> </a:t>
                </a:r>
                <a:endParaRPr lang="en-US" altLang="zh-CN" sz="1050" b="1" dirty="0" smtClean="0"/>
              </a:p>
              <a:p>
                <a:pPr algn="ctr"/>
                <a:r>
                  <a:rPr lang="en-US" altLang="zh-CN" sz="1050" b="1" dirty="0" smtClean="0"/>
                  <a:t>Failure</a:t>
                </a:r>
                <a:endParaRPr lang="en-US" sz="105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2819333" y="4373637"/>
                <a:ext cx="1923480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/>
                  <a:t>Vector</a:t>
                </a:r>
                <a:endParaRPr lang="en-US" sz="1050" b="1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475850" y="4974955"/>
                <a:ext cx="3587336" cy="754936"/>
              </a:xfrm>
              <a:prstGeom prst="rect">
                <a:avLst/>
              </a:prstGeom>
              <a:solidFill>
                <a:schemeClr val="accent5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Network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Resource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</a:rPr>
                  <a:t> </a:t>
                </a:r>
                <a:endParaRPr lang="en-US" altLang="zh-CN" sz="12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Reservation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Module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77662" y="5790241"/>
                <a:ext cx="2690751" cy="980373"/>
              </a:xfrm>
              <a:prstGeom prst="rect">
                <a:avLst/>
              </a:prstGeom>
            </p:spPr>
          </p:pic>
          <p:cxnSp>
            <p:nvCxnSpPr>
              <p:cNvPr id="11" name="Straight Arrow Connector 10"/>
              <p:cNvCxnSpPr/>
              <p:nvPr/>
            </p:nvCxnSpPr>
            <p:spPr>
              <a:xfrm flipH="1" flipV="1">
                <a:off x="4474482" y="4422167"/>
                <a:ext cx="4819" cy="552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2725275" y="1394727"/>
                <a:ext cx="83770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/>
              <p:cNvSpPr/>
              <p:nvPr/>
            </p:nvSpPr>
            <p:spPr>
              <a:xfrm>
                <a:off x="1400984" y="1248358"/>
                <a:ext cx="1781121" cy="420838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 smtClean="0">
                    <a:solidFill>
                      <a:schemeClr val="tx1"/>
                    </a:solidFill>
                  </a:rPr>
                  <a:t>User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42804" y="1316637"/>
                <a:ext cx="3574849" cy="422501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ARO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Controller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1932851" y="3730614"/>
                <a:ext cx="5608123" cy="286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1728343" y="4725438"/>
                <a:ext cx="1446793" cy="420838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 smtClean="0">
                    <a:solidFill>
                      <a:schemeClr val="tx1"/>
                    </a:solidFill>
                  </a:rPr>
                  <a:t>Network</a:t>
                </a:r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648061" y="3016747"/>
                <a:ext cx="2298268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/>
                  <a:t>Reservation</a:t>
                </a:r>
                <a:r>
                  <a:rPr lang="zh-CN" altLang="en-US" sz="1050" b="1" dirty="0" smtClean="0"/>
                  <a:t> </a:t>
                </a:r>
                <a:endParaRPr lang="en-US" altLang="zh-CN" sz="1050" b="1" dirty="0" smtClean="0"/>
              </a:p>
              <a:p>
                <a:pPr algn="ctr"/>
                <a:r>
                  <a:rPr lang="en-US" altLang="zh-CN" sz="1050" b="1" dirty="0" smtClean="0"/>
                  <a:t>Vector</a:t>
                </a:r>
                <a:endParaRPr lang="en-US" sz="1050" b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592033" y="1746201"/>
                <a:ext cx="1622871" cy="722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smtClean="0"/>
                  <a:t>Inferred</a:t>
                </a:r>
                <a:r>
                  <a:rPr lang="zh-CN" altLang="en-US" sz="1050" b="1" dirty="0" smtClean="0"/>
                  <a:t> </a:t>
                </a:r>
                <a:endParaRPr lang="en-US" altLang="zh-CN" sz="1050" b="1" dirty="0" smtClean="0"/>
              </a:p>
              <a:p>
                <a:pPr algn="ctr"/>
                <a:r>
                  <a:rPr lang="en-US" altLang="zh-CN" sz="1050" b="1" dirty="0" smtClean="0"/>
                  <a:t>Search</a:t>
                </a:r>
                <a:r>
                  <a:rPr lang="zh-CN" altLang="en-US" sz="1050" b="1" dirty="0" smtClean="0"/>
                  <a:t> </a:t>
                </a:r>
                <a:r>
                  <a:rPr lang="en-US" altLang="zh-CN" sz="1050" b="1" dirty="0" smtClean="0"/>
                  <a:t>Space</a:t>
                </a:r>
                <a:endParaRPr lang="en-US" sz="1050" b="1" dirty="0"/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>
                <a:off x="2704118" y="1613060"/>
                <a:ext cx="837706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632481" y="986429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/>
                  <a:t>Step</a:t>
                </a:r>
                <a:r>
                  <a:rPr lang="zh-CN" altLang="en-US" sz="1050" b="1" dirty="0" smtClean="0"/>
                  <a:t> </a:t>
                </a:r>
                <a:r>
                  <a:rPr lang="en-US" altLang="zh-CN" sz="1050" b="1" dirty="0" smtClean="0"/>
                  <a:t>1</a:t>
                </a:r>
                <a:endParaRPr lang="en-US" sz="105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542804" y="1749702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/>
                  <a:t>Step</a:t>
                </a:r>
                <a:r>
                  <a:rPr lang="zh-CN" altLang="en-US" sz="1050" b="1" dirty="0" smtClean="0"/>
                  <a:t> </a:t>
                </a:r>
                <a:r>
                  <a:rPr lang="en-US" altLang="zh-CN" sz="1050" b="1" dirty="0" smtClean="0"/>
                  <a:t>2</a:t>
                </a:r>
                <a:endParaRPr lang="en-US" sz="1050" b="1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479452" y="3963313"/>
                <a:ext cx="2242833" cy="432842"/>
              </a:xfrm>
              <a:prstGeom prst="rect">
                <a:avLst/>
              </a:prstGeom>
              <a:solidFill>
                <a:schemeClr val="accent6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ARO</a:t>
                </a:r>
                <a:r>
                  <a:rPr lang="zh-CN" altLang="en-US" sz="12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1200" b="1" dirty="0" smtClean="0">
                    <a:solidFill>
                      <a:schemeClr val="bg1"/>
                    </a:solidFill>
                  </a:rPr>
                  <a:t>Scout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H="1" flipV="1">
                <a:off x="4471966" y="1772585"/>
                <a:ext cx="5033" cy="21874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2547619" y="4010465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/>
                  <a:t>Step</a:t>
                </a:r>
                <a:r>
                  <a:rPr lang="zh-CN" altLang="en-US" sz="1050" b="1" dirty="0" smtClean="0"/>
                  <a:t> </a:t>
                </a:r>
                <a:r>
                  <a:rPr lang="en-US" altLang="zh-CN" sz="1050" b="1" dirty="0" smtClean="0"/>
                  <a:t>3</a:t>
                </a:r>
                <a:endParaRPr lang="en-US" sz="1050" b="1" dirty="0"/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H="1" flipV="1">
                <a:off x="4702759" y="4429106"/>
                <a:ext cx="7965" cy="55149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4702759" y="1746202"/>
                <a:ext cx="2127" cy="220685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V="1">
                <a:off x="6575898" y="1764662"/>
                <a:ext cx="16392" cy="320556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 w="lg" len="lg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V="1">
                <a:off x="6806690" y="1764662"/>
                <a:ext cx="11703" cy="31968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764919" y="2810343"/>
                <a:ext cx="2298268" cy="967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/>
                  <a:t>Optimal</a:t>
                </a:r>
                <a:r>
                  <a:rPr lang="zh-CN" altLang="en-US" sz="1050" b="1" dirty="0" smtClean="0"/>
                  <a:t> </a:t>
                </a:r>
                <a:endParaRPr lang="en-US" altLang="zh-CN" sz="1050" b="1" dirty="0" smtClean="0"/>
              </a:p>
              <a:p>
                <a:pPr algn="ctr"/>
                <a:r>
                  <a:rPr lang="en-US" altLang="zh-CN" sz="1050" b="1" dirty="0"/>
                  <a:t>Reservation</a:t>
                </a:r>
                <a:r>
                  <a:rPr lang="zh-CN" altLang="en-US" sz="1050" b="1" dirty="0"/>
                  <a:t> </a:t>
                </a:r>
                <a:endParaRPr lang="en-US" altLang="zh-CN" sz="1050" b="1" dirty="0"/>
              </a:p>
              <a:p>
                <a:pPr algn="ctr"/>
                <a:r>
                  <a:rPr lang="en-US" altLang="zh-CN" sz="1050" b="1" dirty="0" smtClean="0"/>
                  <a:t>Vector</a:t>
                </a:r>
                <a:endParaRPr lang="en-US" sz="1050" b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852" y="2237143"/>
                <a:ext cx="1760963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smtClean="0"/>
                  <a:t>Success</a:t>
                </a:r>
                <a:endParaRPr lang="en-US" sz="1050" b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6780862" y="1853854"/>
                <a:ext cx="1049229" cy="438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/>
                  <a:t>Step</a:t>
                </a:r>
                <a:r>
                  <a:rPr lang="zh-CN" altLang="en-US" sz="1050" b="1" dirty="0" smtClean="0"/>
                  <a:t> </a:t>
                </a:r>
                <a:r>
                  <a:rPr lang="en-US" altLang="zh-CN" sz="1050" b="1" dirty="0" smtClean="0"/>
                  <a:t>4</a:t>
                </a:r>
                <a:endParaRPr lang="en-US" sz="1050" b="1" dirty="0"/>
              </a:p>
            </p:txBody>
          </p:sp>
          <p:sp>
            <p:nvSpPr>
              <p:cNvPr id="32" name="Right Brace 31"/>
              <p:cNvSpPr/>
              <p:nvPr/>
            </p:nvSpPr>
            <p:spPr>
              <a:xfrm rot="10800000">
                <a:off x="1387978" y="1371194"/>
                <a:ext cx="535539" cy="3135952"/>
              </a:xfrm>
              <a:prstGeom prst="rightBrace">
                <a:avLst>
                  <a:gd name="adj1" fmla="val 67356"/>
                  <a:gd name="adj2" fmla="val 49640"/>
                </a:avLst>
              </a:prstGeom>
              <a:ln w="25400" cap="rnd">
                <a:round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5325" y="2339004"/>
                <a:ext cx="1479656" cy="12378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50" b="1" dirty="0" smtClean="0"/>
                  <a:t>Automatic</a:t>
                </a:r>
                <a:r>
                  <a:rPr lang="zh-CN" altLang="en-US" sz="1050" b="1" dirty="0" smtClean="0"/>
                  <a:t> </a:t>
                </a:r>
                <a:endParaRPr lang="en-US" altLang="zh-CN" sz="1050" b="1" dirty="0" smtClean="0"/>
              </a:p>
              <a:p>
                <a:pPr algn="ctr"/>
                <a:r>
                  <a:rPr lang="en-US" altLang="zh-CN" sz="1050" b="1" dirty="0" smtClean="0"/>
                  <a:t>Reservation</a:t>
                </a:r>
                <a:r>
                  <a:rPr lang="zh-CN" altLang="en-US" sz="1050" b="1" dirty="0" smtClean="0"/>
                  <a:t> </a:t>
                </a:r>
                <a:r>
                  <a:rPr lang="en-US" altLang="zh-CN" sz="1050" b="1" dirty="0" smtClean="0"/>
                  <a:t>Optimization</a:t>
                </a:r>
                <a:r>
                  <a:rPr lang="zh-CN" altLang="en-US" sz="1050" b="1" dirty="0" smtClean="0"/>
                  <a:t> </a:t>
                </a:r>
                <a:endParaRPr lang="en-US" altLang="zh-CN" sz="1050" b="1" dirty="0" smtClean="0"/>
              </a:p>
              <a:p>
                <a:pPr algn="ctr"/>
                <a:r>
                  <a:rPr lang="en-US" altLang="zh-CN" sz="1050" b="1" dirty="0" smtClean="0"/>
                  <a:t>Module</a:t>
                </a:r>
                <a:endParaRPr lang="en-US" sz="1050" b="1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372482" y="6372806"/>
              <a:ext cx="4018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Architecture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and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workflow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of</a:t>
              </a:r>
              <a:r>
                <a:rPr lang="zh-CN" altLang="en-US" dirty="0" smtClean="0"/>
                <a:t> </a:t>
              </a:r>
              <a:r>
                <a:rPr lang="en-US" altLang="zh-CN" dirty="0" err="1" smtClean="0"/>
                <a:t>BoxOpt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061678" y="2587154"/>
                <a:ext cx="5292122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 smtClean="0"/>
                  <a:t>Step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1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The </a:t>
                </a:r>
                <a:r>
                  <a:rPr lang="en-US" dirty="0"/>
                  <a:t>user </a:t>
                </a:r>
                <a:r>
                  <a:rPr lang="en-US" dirty="0" smtClean="0"/>
                  <a:t>specifi</a:t>
                </a:r>
                <a:r>
                  <a:rPr lang="en-US" altLang="zh-CN" dirty="0" smtClean="0"/>
                  <a:t>es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a </a:t>
                </a:r>
                <a:r>
                  <a:rPr lang="en-US" dirty="0"/>
                  <a:t>set of flows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corresponding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concave </a:t>
                </a:r>
                <a:r>
                  <a:rPr lang="en-US" dirty="0"/>
                  <a:t>utility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to </a:t>
                </a:r>
                <a:r>
                  <a:rPr lang="en-US" dirty="0"/>
                  <a:t>the ARO controller; 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 smtClean="0"/>
                  <a:t>Step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2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and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3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The </a:t>
                </a:r>
                <a:r>
                  <a:rPr lang="en-US" dirty="0"/>
                  <a:t>ARO controller iteratively selects reservation vectors to send to the ARO scout, which interacts with the NRR module to infer different search spaces for the ARO controller, </a:t>
                </a:r>
                <a:r>
                  <a:rPr lang="en-US" altLang="zh-CN" dirty="0" smtClean="0"/>
                  <a:t>until</a:t>
                </a:r>
                <a:r>
                  <a:rPr lang="en-US" dirty="0" smtClean="0"/>
                  <a:t> </a:t>
                </a:r>
                <a:r>
                  <a:rPr lang="en-US" dirty="0"/>
                  <a:t>the ARO </a:t>
                </a:r>
                <a:r>
                  <a:rPr lang="en-US" dirty="0" smtClean="0"/>
                  <a:t>controller </a:t>
                </a:r>
                <a:r>
                  <a:rPr lang="en-US" dirty="0"/>
                  <a:t>converges to the optimal reservation vector </a:t>
                </a:r>
                <a:r>
                  <a:rPr lang="en-US" dirty="0" smtClean="0"/>
                  <a:t>maximizing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𝑢𝑡𝑖𝑙</m:t>
                    </m:r>
                    <m:r>
                      <a:rPr lang="en-US" i="1" dirty="0">
                        <a:latin typeface="Cambria Math" charset="0"/>
                      </a:rPr>
                      <m:t>(</m:t>
                    </m:r>
                    <m:r>
                      <a:rPr lang="en-US" i="1" dirty="0">
                        <a:latin typeface="Cambria Math" charset="0"/>
                      </a:rPr>
                      <m:t>𝑥</m:t>
                    </m:r>
                    <m:r>
                      <a:rPr lang="en-US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 smtClean="0"/>
                  <a:t>Step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4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The </a:t>
                </a:r>
                <a:r>
                  <a:rPr lang="en-US" dirty="0"/>
                  <a:t>ARO controller sends the optimal </a:t>
                </a:r>
                <a:r>
                  <a:rPr lang="en-US" dirty="0" smtClean="0"/>
                  <a:t>reservation </a:t>
                </a:r>
                <a:r>
                  <a:rPr lang="en-US" dirty="0"/>
                  <a:t>vector to the NRR module to reserve the optimal </a:t>
                </a:r>
                <a:r>
                  <a:rPr lang="en-US" dirty="0" smtClean="0"/>
                  <a:t>resources </a:t>
                </a:r>
                <a:r>
                  <a:rPr lang="en-US" dirty="0"/>
                  <a:t>for the user; </a:t>
                </a:r>
              </a:p>
              <a:p>
                <a:pPr marL="342900" indent="-342900">
                  <a:buFont typeface="Wingdings" charset="2"/>
                  <a:buChar char="§"/>
                </a:pPr>
                <a:r>
                  <a:rPr lang="en-US" altLang="zh-CN" b="1" dirty="0" smtClean="0"/>
                  <a:t>Step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5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:r>
                  <a:rPr lang="en-US" dirty="0" smtClean="0"/>
                  <a:t>The </a:t>
                </a:r>
                <a:r>
                  <a:rPr lang="en-US" dirty="0"/>
                  <a:t>ARO controller notifies the user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reservation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en-US" dirty="0" smtClean="0"/>
                  <a:t> optimal </a:t>
                </a:r>
                <a:r>
                  <a:rPr lang="en-US" dirty="0"/>
                  <a:t>network </a:t>
                </a:r>
                <a:r>
                  <a:rPr lang="en-US" dirty="0" smtClean="0"/>
                  <a:t>resource</a:t>
                </a:r>
                <a:r>
                  <a:rPr lang="en-US" altLang="zh-CN" dirty="0" smtClean="0"/>
                  <a:t>s</a:t>
                </a:r>
                <a:r>
                  <a:rPr lang="en-US" dirty="0" smtClean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678" y="2587154"/>
                <a:ext cx="5292122" cy="3970318"/>
              </a:xfrm>
              <a:prstGeom prst="rect">
                <a:avLst/>
              </a:prstGeom>
              <a:blipFill rotWithShape="0">
                <a:blip r:embed="rId3"/>
                <a:stretch>
                  <a:fillRect l="-690" t="-767" r="-690" b="-1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6340168" y="3486164"/>
            <a:ext cx="4972137" cy="1605287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Callout 56"/>
          <p:cNvSpPr/>
          <p:nvPr/>
        </p:nvSpPr>
        <p:spPr>
          <a:xfrm>
            <a:off x="2042900" y="1464807"/>
            <a:ext cx="4297267" cy="1333209"/>
          </a:xfrm>
          <a:prstGeom prst="wedgeEllipseCallout">
            <a:avLst>
              <a:gd name="adj1" fmla="val 50570"/>
              <a:gd name="adj2" fmla="val 1072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 smtClean="0"/>
              <a:t>How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 smtClean="0"/>
              <a:t>can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 smtClean="0"/>
              <a:t>this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 smtClean="0"/>
              <a:t>be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 smtClean="0"/>
              <a:t>done?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15659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NRR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module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uses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l</a:t>
            </a:r>
            <a:r>
              <a:rPr lang="en-US" sz="2400" dirty="0"/>
              <a:t>inear inequalities to model the bandwidth availability and sharing information of </a:t>
            </a:r>
            <a:r>
              <a:rPr lang="en-US" sz="2400" dirty="0" smtClean="0"/>
              <a:t>flows</a:t>
            </a:r>
            <a:r>
              <a:rPr lang="en-US" altLang="zh-CN" sz="2400" dirty="0" smtClean="0"/>
              <a:t>.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Reservation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Resource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Membership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Oracle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6</a:t>
            </a:fld>
            <a:endParaRPr lang="en-US"/>
          </a:p>
        </p:txBody>
      </p:sp>
      <p:pic>
        <p:nvPicPr>
          <p:cNvPr id="156" name="Content Placeholder 15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29" y="4130434"/>
            <a:ext cx="4805363" cy="1824258"/>
          </a:xfrm>
        </p:spPr>
      </p:pic>
      <p:grpSp>
        <p:nvGrpSpPr>
          <p:cNvPr id="161" name="Group 160"/>
          <p:cNvGrpSpPr/>
          <p:nvPr/>
        </p:nvGrpSpPr>
        <p:grpSpPr>
          <a:xfrm>
            <a:off x="9807056" y="4487594"/>
            <a:ext cx="2457826" cy="1626403"/>
            <a:chOff x="6092396" y="3745820"/>
            <a:chExt cx="3089701" cy="2391073"/>
          </a:xfrm>
        </p:grpSpPr>
        <p:grpSp>
          <p:nvGrpSpPr>
            <p:cNvPr id="162" name="Group 161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64" name="Straight Arrow Connector 163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5" name="Straight Arrow Connector 164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 165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Rectangle 166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68" name="Right Triangle 167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Rectangle 162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4" name="Group 173"/>
          <p:cNvGrpSpPr/>
          <p:nvPr/>
        </p:nvGrpSpPr>
        <p:grpSpPr>
          <a:xfrm>
            <a:off x="5831334" y="4001294"/>
            <a:ext cx="4150866" cy="2169855"/>
            <a:chOff x="7237062" y="3117538"/>
            <a:chExt cx="4150866" cy="2169855"/>
          </a:xfrm>
        </p:grpSpPr>
        <p:grpSp>
          <p:nvGrpSpPr>
            <p:cNvPr id="157" name="Group 156"/>
            <p:cNvGrpSpPr/>
            <p:nvPr/>
          </p:nvGrpSpPr>
          <p:grpSpPr>
            <a:xfrm>
              <a:off x="7307452" y="3547345"/>
              <a:ext cx="4080476" cy="1241237"/>
              <a:chOff x="7865027" y="2186480"/>
              <a:chExt cx="4080476" cy="12412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/>
                  <p:cNvSpPr txBox="1"/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5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8" name="TextBox 1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186480"/>
                    <a:ext cx="3862468" cy="30777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315" t="-146000" b="-18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8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9" name="TextBox 1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2656787"/>
                    <a:ext cx="4080476" cy="307777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299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≤100</m:t>
                          </m:r>
                          <m:r>
                            <a:rPr lang="zh-CN" altLang="en-US" sz="20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𝑀𝑏𝑝𝑠</m:t>
                          </m:r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, ∀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smtClean="0">
                              <a:latin typeface="Cambria Math" charset="0"/>
                            </a:rPr>
                            <m:t>.</m:t>
                          </m:r>
                        </m:oMath>
                      </m:oMathPara>
                    </a14:m>
                    <a:endParaRPr lang="en-US" sz="2000" dirty="0" smtClean="0"/>
                  </a:p>
                </p:txBody>
              </p:sp>
            </mc:Choice>
            <mc:Fallback xmlns="">
              <p:sp>
                <p:nvSpPr>
                  <p:cNvPr id="160" name="TextBox 1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65027" y="3119940"/>
                    <a:ext cx="3834062" cy="30777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318" t="-143137" b="-1745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/>
                <p:cNvSpPr txBox="1"/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b="1" dirty="0" smtClean="0"/>
                    <a:t>Bandwidth</a:t>
                  </a:r>
                  <a:r>
                    <a:rPr lang="zh-CN" altLang="en-US" sz="2000" b="1" dirty="0" smtClean="0"/>
                    <a:t> </a:t>
                  </a:r>
                  <a:r>
                    <a:rPr lang="en-US" altLang="zh-CN" sz="2000" b="1" dirty="0" smtClean="0"/>
                    <a:t>feasible</a:t>
                  </a:r>
                  <a:r>
                    <a:rPr lang="zh-CN" altLang="en-US" sz="2000" b="1" dirty="0" smtClean="0"/>
                    <a:t> </a:t>
                  </a:r>
                  <a:r>
                    <a:rPr lang="en-US" altLang="zh-CN" sz="2000" b="1" dirty="0" smtClean="0"/>
                    <a:t>region</a:t>
                  </a:r>
                  <a:r>
                    <a:rPr lang="zh-CN" altLang="en-US" sz="2000" b="1" dirty="0" smtClean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charset="0"/>
                        </a:rPr>
                        <m:t>𝑲</m:t>
                      </m:r>
                    </m:oMath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172" name="TextBox 1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520" y="3117538"/>
                  <a:ext cx="3226396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79" t="-7576" b="-257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/>
                <p:cNvSpPr txBox="1"/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zh-CN" altLang="en-US" sz="20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charset="0"/>
                          </a:rPr>
                          <m:t>≥0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3" name="TextBox 1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7062" y="4887283"/>
                  <a:ext cx="1316386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Resource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Membership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Oracle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(</a:t>
                </a:r>
                <a:r>
                  <a:rPr lang="en-US" altLang="zh-CN" sz="2400" b="1" dirty="0" err="1" smtClean="0"/>
                  <a:t>ReMEM</a:t>
                </a:r>
                <a:r>
                  <a:rPr lang="en-US" altLang="zh-CN" sz="2400" b="1" dirty="0" smtClean="0"/>
                  <a:t>)</a:t>
                </a:r>
                <a:r>
                  <a:rPr lang="en-US" altLang="zh-CN" sz="2400" dirty="0" smtClean="0"/>
                  <a:t>: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Given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reservation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vector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YES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if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and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NO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2539185"/>
                <a:ext cx="9287702" cy="852669"/>
              </a:xfrm>
              <a:prstGeom prst="rect">
                <a:avLst/>
              </a:prstGeom>
              <a:blipFill rotWithShape="0">
                <a:blip r:embed="rId13"/>
                <a:stretch>
                  <a:fillRect l="-984" t="-5755" r="-919" b="-13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2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</a:t>
            </a:r>
            <a:r>
              <a:rPr lang="en-US" dirty="0" smtClean="0"/>
              <a:t>Oracle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Resource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Membership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Oracle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(</a:t>
                </a:r>
                <a:r>
                  <a:rPr lang="en-US" altLang="zh-CN" sz="2400" b="1" dirty="0" err="1" smtClean="0"/>
                  <a:t>ReMEM</a:t>
                </a:r>
                <a:r>
                  <a:rPr lang="en-US" altLang="zh-CN" sz="2400" b="1" dirty="0" smtClean="0"/>
                  <a:t>)</a:t>
                </a:r>
                <a:r>
                  <a:rPr lang="en-US" altLang="zh-CN" sz="2400" dirty="0" smtClean="0"/>
                  <a:t>: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Given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reservation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vector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YES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if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and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NO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986" y="1797050"/>
                <a:ext cx="9287702" cy="852669"/>
              </a:xfrm>
              <a:prstGeom prst="rect">
                <a:avLst/>
              </a:prstGeom>
              <a:blipFill rotWithShape="0">
                <a:blip r:embed="rId2"/>
                <a:stretch>
                  <a:fillRect l="-984" t="-5714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𝑚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zh-CN" altLang="en-US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altLang="zh-CN" sz="2800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𝑢𝑡𝑖𝑙</m:t>
                      </m:r>
                      <m:d>
                        <m:dPr>
                          <m:ctrlPr>
                            <a:rPr lang="en-US" altLang="zh-CN" sz="2800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sz="2800" dirty="0">
                    <a:solidFill>
                      <a:schemeClr val="bg1"/>
                    </a:solidFill>
                  </a:rPr>
                  <a:t>s</a:t>
                </a:r>
                <a:r>
                  <a:rPr lang="en-US" altLang="zh-CN" sz="2800" dirty="0" smtClean="0">
                    <a:solidFill>
                      <a:schemeClr val="bg1"/>
                    </a:solidFill>
                  </a:rPr>
                  <a:t>ubject</a:t>
                </a:r>
                <a:r>
                  <a:rPr lang="zh-CN" altLang="en-US" sz="28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800" dirty="0" smtClean="0">
                    <a:solidFill>
                      <a:schemeClr val="bg1"/>
                    </a:solidFill>
                  </a:rPr>
                  <a:t>to,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𝑨𝒙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altLang="zh-CN" sz="2800" b="1" i="1" dirty="0" err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𝒃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zh-CN" sz="2800" b="1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𝒙</m:t>
                      </m:r>
                      <m:r>
                        <a:rPr lang="en-US" altLang="zh-CN" sz="2800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𝟎</m:t>
                      </m:r>
                      <m:r>
                        <a:rPr lang="en-US" altLang="zh-CN" sz="2800" b="1" i="1" dirty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sz="2800" b="1" dirty="0" smtClean="0">
                  <a:solidFill>
                    <a:schemeClr val="bg1"/>
                  </a:solidFill>
                </a:endParaRPr>
              </a:p>
              <a:p>
                <a:r>
                  <a:rPr lang="en-US" sz="2800" dirty="0">
                    <a:solidFill>
                      <a:schemeClr val="bg1"/>
                    </a:solidFill>
                  </a:rPr>
                  <a:t>without the knowledge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𝑨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, but only using </a:t>
                </a:r>
                <a:r>
                  <a:rPr lang="en-US" sz="2800" dirty="0" err="1" smtClean="0">
                    <a:solidFill>
                      <a:schemeClr val="bg1"/>
                    </a:solidFill>
                  </a:rPr>
                  <a:t>ReMEM</a:t>
                </a:r>
                <a:r>
                  <a:rPr lang="en-US" altLang="zh-CN" sz="2800" dirty="0" smtClean="0">
                    <a:solidFill>
                      <a:schemeClr val="bg1"/>
                    </a:solidFill>
                  </a:rPr>
                  <a:t>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4" y="3279137"/>
                <a:ext cx="8663401" cy="2246769"/>
              </a:xfrm>
              <a:prstGeom prst="rect">
                <a:avLst/>
              </a:prstGeom>
              <a:blipFill rotWithShape="0">
                <a:blip r:embed="rId3"/>
                <a:stretch>
                  <a:fillRect l="-1478" r="-2463" b="-7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2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</a:t>
            </a:r>
            <a:r>
              <a:rPr lang="en-US" dirty="0" smtClean="0"/>
              <a:t>Oracle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Idea</a:t>
            </a:r>
            <a:endParaRPr lang="en-US" dirty="0"/>
          </a:p>
        </p:txBody>
      </p:sp>
      <p:sp>
        <p:nvSpPr>
          <p:cNvPr id="52" name="Content Placeholder 5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membership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oracles,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oracles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F1C09-4AEE-E340-ABA8-83692010D65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452149" y="2775633"/>
                <a:ext cx="9287702" cy="852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Resource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Membership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Oracle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(</a:t>
                </a:r>
                <a:r>
                  <a:rPr lang="en-US" altLang="zh-CN" sz="2400" b="1" dirty="0" err="1" smtClean="0"/>
                  <a:t>ReMEM</a:t>
                </a:r>
                <a:r>
                  <a:rPr lang="en-US" altLang="zh-CN" sz="2400" b="1" dirty="0" smtClean="0"/>
                  <a:t>)</a:t>
                </a:r>
                <a:r>
                  <a:rPr lang="en-US" altLang="zh-CN" sz="2400" dirty="0" smtClean="0"/>
                  <a:t>: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Given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reservation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vector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YES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if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and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NO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2775633"/>
                <a:ext cx="9287702" cy="852669"/>
              </a:xfrm>
              <a:prstGeom prst="rect">
                <a:avLst/>
              </a:prstGeom>
              <a:blipFill rotWithShape="0">
                <a:blip r:embed="rId2"/>
                <a:stretch>
                  <a:fillRect l="-984" t="-5714" r="-525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452149" y="3726402"/>
                <a:ext cx="928770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Resource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Separation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Oracle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(</a:t>
                </a:r>
                <a:r>
                  <a:rPr lang="en-US" altLang="zh-CN" sz="2400" b="1" dirty="0" err="1" smtClean="0"/>
                  <a:t>ReSEP</a:t>
                </a:r>
                <a:r>
                  <a:rPr lang="en-US" altLang="zh-CN" sz="2400" b="1" dirty="0" smtClean="0"/>
                  <a:t>)</a:t>
                </a:r>
                <a:r>
                  <a:rPr lang="en-US" altLang="zh-CN" sz="2400" dirty="0" smtClean="0"/>
                  <a:t>: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Given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reservation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vector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YES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if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and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otherwise </a:t>
                </a:r>
                <a:r>
                  <a:rPr lang="en-US" altLang="zh-CN" sz="2400" dirty="0"/>
                  <a:t>return a half </a:t>
                </a:r>
                <a:r>
                  <a:rPr lang="en-US" altLang="zh-CN" sz="2400" dirty="0" smtClean="0"/>
                  <a:t>space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zh-CN" alt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̌"/>
                            <m:ctrlPr>
                              <a:rPr lang="zh-CN" altLang="en-US" sz="2400" b="1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 that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contains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but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not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3726402"/>
                <a:ext cx="9287702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984" t="-4061" r="-656" b="-49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452149" y="5034826"/>
                <a:ext cx="928770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 smtClean="0"/>
                  <a:t>Resource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Optimization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Oracle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(</a:t>
                </a:r>
                <a:r>
                  <a:rPr lang="en-US" altLang="zh-CN" sz="2400" b="1" dirty="0" err="1" smtClean="0"/>
                  <a:t>ReOPT</a:t>
                </a:r>
                <a:r>
                  <a:rPr lang="en-US" altLang="zh-CN" sz="2400" b="1" dirty="0" smtClean="0"/>
                  <a:t>)</a:t>
                </a:r>
                <a:r>
                  <a:rPr lang="en-US" altLang="zh-CN" sz="2400" dirty="0" smtClean="0"/>
                  <a:t>: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Find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zh-CN" altLang="en-US" sz="2400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charset="0"/>
                      </a:rPr>
                      <m:t>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𝟎</m:t>
                    </m:r>
                    <m:r>
                      <a:rPr lang="en-US" altLang="zh-CN" sz="24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maximizes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𝑢𝑡𝑖𝑙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over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altLang="zh-CN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149" y="5034826"/>
                <a:ext cx="9287702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984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981489" y="5896401"/>
            <a:ext cx="9758362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Different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basic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oracles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in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optimization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theories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have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equivalence and polar </a:t>
            </a:r>
            <a:r>
              <a:rPr lang="en-US" sz="2400" dirty="0" smtClean="0">
                <a:solidFill>
                  <a:schemeClr val="bg1"/>
                </a:solidFill>
              </a:rPr>
              <a:t>relationships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27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via Membership </a:t>
            </a:r>
            <a:r>
              <a:rPr lang="en-US" dirty="0" smtClean="0"/>
              <a:t>Oracle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4925"/>
            <a:ext cx="2743200" cy="365125"/>
          </a:xfrm>
        </p:spPr>
        <p:txBody>
          <a:bodyPr/>
          <a:lstStyle/>
          <a:p>
            <a:fld id="{242F1C09-4AEE-E340-ABA8-83692010D654}" type="slidenum">
              <a:rPr lang="en-US" smtClean="0"/>
              <a:t>9</a:t>
            </a:fld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316869" y="2429707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smtClean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Optimization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316494" y="3831734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Separation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316492" y="5179459"/>
            <a:ext cx="3574849" cy="739336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Resource </a:t>
            </a:r>
          </a:p>
          <a:p>
            <a:pPr algn="ctr"/>
            <a:r>
              <a:rPr lang="en-US" altLang="zh-CN" sz="2400" b="1" dirty="0" smtClean="0">
                <a:solidFill>
                  <a:schemeClr val="tx1"/>
                </a:solidFill>
              </a:rPr>
              <a:t>Membership Oracle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69634" y="3223345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smtClean="0"/>
              <a:t>Reservation </a:t>
            </a:r>
          </a:p>
          <a:p>
            <a:pPr algn="ctr"/>
            <a:r>
              <a:rPr lang="en-US" altLang="zh-CN" b="1" dirty="0" smtClean="0"/>
              <a:t>Vector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970727" y="3124567"/>
            <a:ext cx="260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Yes /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pPr algn="ctr"/>
            <a:r>
              <a:rPr lang="en-US" altLang="zh-CN" b="1" dirty="0" smtClean="0"/>
              <a:t>Separation Half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Space</a:t>
            </a:r>
            <a:endParaRPr lang="en-US" b="1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2970727" y="3154687"/>
            <a:ext cx="11240" cy="677047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3175049" y="3154755"/>
            <a:ext cx="1" cy="684014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05650" y="4564564"/>
            <a:ext cx="2298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Reservation </a:t>
            </a:r>
          </a:p>
          <a:p>
            <a:pPr algn="ctr"/>
            <a:r>
              <a:rPr lang="en-US" altLang="zh-CN" b="1" dirty="0" smtClean="0"/>
              <a:t>Vector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585430" y="4669430"/>
            <a:ext cx="2606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Yes /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No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2937854" y="4571071"/>
            <a:ext cx="2" cy="608388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171648" y="4571070"/>
            <a:ext cx="0" cy="608389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Given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reservation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vector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YES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if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and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NO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otherwise.</a:t>
                </a:r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4968736"/>
                <a:ext cx="4858358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882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Given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reservation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vector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return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YES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if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  <m:r>
                      <a:rPr lang="en-US" altLang="zh-CN" sz="2400" b="0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𝐾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 smtClean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charset="0"/>
                      </a:rPr>
                      <m:t>𝑨𝒙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𝒙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 smtClean="0">
                        <a:latin typeface="Cambria Math" charset="0"/>
                      </a:rPr>
                      <m:t>𝟎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and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otherwise </a:t>
                </a:r>
                <a:r>
                  <a:rPr lang="en-US" altLang="zh-CN" sz="2400" dirty="0"/>
                  <a:t>return a half </a:t>
                </a:r>
                <a:r>
                  <a:rPr lang="en-US" altLang="zh-CN" sz="2400" dirty="0" smtClean="0"/>
                  <a:t>space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|"/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𝒚</m:t>
                        </m:r>
                        <m:r>
                          <a:rPr lang="zh-CN" altLang="en-US" sz="2400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  <m:sSup>
                      <m:sSup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charset="0"/>
                          </a:rPr>
                          <m:t>𝒚</m:t>
                        </m:r>
                        <m:r>
                          <a:rPr lang="en-US" altLang="zh-CN" sz="2400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̌"/>
                            <m:ctrlPr>
                              <a:rPr lang="zh-CN" altLang="en-US" sz="2400" b="1" i="1" dirty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altLang="zh-CN" sz="2400" b="1" i="1" dirty="0">
                                <a:latin typeface="Cambria Math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n-US" altLang="zh-CN" sz="2400" b="0" i="1" dirty="0" smtClean="0">
                        <a:latin typeface="Cambria Math" charset="0"/>
                      </a:rPr>
                      <m:t>≤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𝛿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 smtClean="0"/>
                  <a:t> that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contains</a:t>
                </a:r>
                <a:r>
                  <a:rPr lang="zh-CN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but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not</a:t>
                </a:r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zh-CN" altLang="en-US" sz="2400" b="1" i="1" dirty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zh-CN" sz="2400" dirty="0" smtClean="0"/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32" y="3379302"/>
                <a:ext cx="5288193" cy="1569660"/>
              </a:xfrm>
              <a:prstGeom prst="rect">
                <a:avLst/>
              </a:prstGeom>
              <a:blipFill rotWithShape="0">
                <a:blip r:embed="rId3"/>
                <a:stretch>
                  <a:fillRect l="-5652" t="-3101" r="-3114" b="-56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tx1"/>
                    </a:solidFill>
                  </a:rPr>
                  <a:t>Find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  <m:sup>
                        <m:r>
                          <a:rPr lang="zh-CN" altLang="en-US" sz="2400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charset="0"/>
                      </a:rPr>
                      <m:t>∈</m:t>
                    </m:r>
                    <m:r>
                      <a:rPr lang="en-US" altLang="zh-CN" sz="2400" i="1" dirty="0">
                        <a:latin typeface="Cambria Math" charset="0"/>
                      </a:rPr>
                      <m:t>𝐾</m:t>
                    </m:r>
                    <m:r>
                      <a:rPr lang="en-US" altLang="zh-CN" sz="2400" i="1" dirty="0">
                        <a:latin typeface="Cambria Math" charset="0"/>
                      </a:rPr>
                      <m:t>:</m:t>
                    </m:r>
                    <m:d>
                      <m:dPr>
                        <m:begChr m:val="{"/>
                        <m:endChr m:val="|"/>
                        <m:ctrlPr>
                          <a:rPr lang="en-US" altLang="zh-CN" sz="24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latin typeface="Cambria Math" charset="0"/>
                          </a:rPr>
                          <m:t>𝒙</m:t>
                        </m:r>
                      </m:e>
                    </m:d>
                    <m:r>
                      <a:rPr lang="en-US" altLang="zh-CN" sz="2400" b="1" i="1" dirty="0">
                        <a:latin typeface="Cambria Math" charset="0"/>
                      </a:rPr>
                      <m:t>𝑨𝒙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𝒃</m:t>
                    </m:r>
                    <m:r>
                      <a:rPr lang="en-US" altLang="zh-CN" sz="2400" i="1" dirty="0">
                        <a:latin typeface="Cambria Math" charset="0"/>
                      </a:rPr>
                      <m:t>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𝒙</m:t>
                    </m:r>
                    <m:r>
                      <a:rPr lang="en-US" altLang="zh-CN" sz="2400" i="1" dirty="0">
                        <a:latin typeface="Cambria Math" charset="0"/>
                      </a:rPr>
                      <m:t>≥</m:t>
                    </m:r>
                    <m:r>
                      <a:rPr lang="en-US" altLang="zh-CN" sz="2400" b="1" i="1" dirty="0">
                        <a:latin typeface="Cambria Math" charset="0"/>
                      </a:rPr>
                      <m:t>𝟎</m:t>
                    </m:r>
                    <m:r>
                      <a:rPr lang="en-US" altLang="zh-CN" sz="2400" i="1" dirty="0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maximizes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/>
                        </a:solidFill>
                        <a:latin typeface="Cambria Math" charset="0"/>
                      </a:rPr>
                      <m:t>𝑢𝑡𝑖𝑙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 smtClean="0">
                    <a:solidFill>
                      <a:schemeClr val="tx1"/>
                    </a:solidFill>
                  </a:rPr>
                  <a:t>over</a:t>
                </a:r>
                <a:r>
                  <a:rPr lang="zh-CN" altLang="en-US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𝐾</m:t>
                    </m:r>
                  </m:oMath>
                </a14:m>
                <a:r>
                  <a:rPr lang="en-US" altLang="zh-CN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967" y="2383876"/>
                <a:ext cx="5610833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1629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14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 animBg="1"/>
      <p:bldP spid="67" grpId="0"/>
      <p:bldP spid="68" grpId="0"/>
      <p:bldP spid="71" grpId="0"/>
      <p:bldP spid="72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1903</Words>
  <Application>Microsoft Macintosh PowerPoint</Application>
  <PresentationFormat>Widescreen</PresentationFormat>
  <Paragraphs>273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Calibri</vt:lpstr>
      <vt:lpstr>Calibri Light</vt:lpstr>
      <vt:lpstr>Cambria Math</vt:lpstr>
      <vt:lpstr>DengXian</vt:lpstr>
      <vt:lpstr>DengXian Light</vt:lpstr>
      <vt:lpstr>Helvetica</vt:lpstr>
      <vt:lpstr>ＭＳ Ｐゴシック</vt:lpstr>
      <vt:lpstr>Wingdings</vt:lpstr>
      <vt:lpstr>Arial</vt:lpstr>
      <vt:lpstr>Office Theme</vt:lpstr>
      <vt:lpstr>Optimizing in the Dark: Learning an Optimal Solution Through a Simple Request Interface </vt:lpstr>
      <vt:lpstr>A Fairy Tale Question </vt:lpstr>
      <vt:lpstr>Fairy Tale in Network</vt:lpstr>
      <vt:lpstr>Previous Proposals</vt:lpstr>
      <vt:lpstr>Our Solution: BoxOpt</vt:lpstr>
      <vt:lpstr>Simple Reservation Interface as a Resource Membership Oracle</vt:lpstr>
      <vt:lpstr>Optimization via Membership Oracle: Problem Definition</vt:lpstr>
      <vt:lpstr>Optimization via Membership Oracle: Basic Idea</vt:lpstr>
      <vt:lpstr>Optimization via Membership Oracle: Roadmap</vt:lpstr>
      <vt:lpstr>From ReMEM to ReSEP</vt:lpstr>
      <vt:lpstr>From ReMEM to ReSEP: Basic Idea</vt:lpstr>
      <vt:lpstr>From ReMEM to ReSEP: Analysis</vt:lpstr>
      <vt:lpstr>From ReSEP to ReOPT</vt:lpstr>
      <vt:lpstr>Putting Things Together</vt:lpstr>
      <vt:lpstr>Performance Evaluation</vt:lpstr>
      <vt:lpstr>Correctness of BoxOpt</vt:lpstr>
      <vt:lpstr>Efficiency and Scalability of BoxOpt</vt:lpstr>
      <vt:lpstr>Efficiency Breakdown: from ReMEM to ReSEP</vt:lpstr>
      <vt:lpstr>Efficiency Breakdown: from ReSEP to ReOPT</vt:lpstr>
      <vt:lpstr>Summary</vt:lpstr>
      <vt:lpstr>Backup Slides</vt:lpstr>
      <vt:lpstr>Background: Reservation Systems are Blackboxes</vt:lpstr>
      <vt:lpstr>Overview</vt:lpstr>
      <vt:lpstr>Problem formulation</vt:lpstr>
      <vt:lpstr>Basic idea</vt:lpstr>
      <vt:lpstr>Simple Reservation Interface as a Membership Oracle</vt:lpstr>
      <vt:lpstr>Results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Qiao Xiang</dc:creator>
  <cp:lastModifiedBy>Qiao Xiang</cp:lastModifiedBy>
  <cp:revision>371</cp:revision>
  <dcterms:created xsi:type="dcterms:W3CDTF">2018-11-09T21:34:14Z</dcterms:created>
  <dcterms:modified xsi:type="dcterms:W3CDTF">2018-11-14T23:28:18Z</dcterms:modified>
</cp:coreProperties>
</file>